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39" r:id="rId1"/>
  </p:sldMasterIdLst>
  <p:notesMasterIdLst>
    <p:notesMasterId r:id="rId24"/>
  </p:notesMasterIdLst>
  <p:sldIdLst>
    <p:sldId id="256" r:id="rId2"/>
    <p:sldId id="277" r:id="rId3"/>
    <p:sldId id="451" r:id="rId4"/>
    <p:sldId id="452" r:id="rId5"/>
    <p:sldId id="453" r:id="rId6"/>
    <p:sldId id="454" r:id="rId7"/>
    <p:sldId id="258" r:id="rId8"/>
    <p:sldId id="405" r:id="rId9"/>
    <p:sldId id="435" r:id="rId10"/>
    <p:sldId id="436" r:id="rId11"/>
    <p:sldId id="438" r:id="rId12"/>
    <p:sldId id="437" r:id="rId13"/>
    <p:sldId id="439" r:id="rId14"/>
    <p:sldId id="440" r:id="rId15"/>
    <p:sldId id="455" r:id="rId16"/>
    <p:sldId id="456" r:id="rId17"/>
    <p:sldId id="443" r:id="rId18"/>
    <p:sldId id="444" r:id="rId19"/>
    <p:sldId id="445" r:id="rId20"/>
    <p:sldId id="446" r:id="rId21"/>
    <p:sldId id="447" r:id="rId22"/>
    <p:sldId id="44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83901" autoAdjust="0"/>
  </p:normalViewPr>
  <p:slideViewPr>
    <p:cSldViewPr snapToGrid="0">
      <p:cViewPr varScale="1">
        <p:scale>
          <a:sx n="73" d="100"/>
          <a:sy n="73" d="100"/>
        </p:scale>
        <p:origin x="107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2AEC78-EA06-487F-AA6D-B4392BF7C915}"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2C7AB525-D5ED-452A-BC1A-58AA39D1AB67}">
      <dgm:prSet custT="1"/>
      <dgm:spPr/>
      <dgm:t>
        <a:bodyPr/>
        <a:lstStyle/>
        <a:p>
          <a:r>
            <a:rPr lang="en-US" sz="2000" b="0" i="0" dirty="0"/>
            <a:t>1. Software modeling</a:t>
          </a:r>
          <a:endParaRPr lang="en-US" sz="2000" dirty="0"/>
        </a:p>
      </dgm:t>
    </dgm:pt>
    <dgm:pt modelId="{B5E302ED-C72E-40AD-A4C6-58889DD0359E}" type="parTrans" cxnId="{AC0DBA64-5B0A-4004-B412-CF576C89A831}">
      <dgm:prSet/>
      <dgm:spPr/>
      <dgm:t>
        <a:bodyPr/>
        <a:lstStyle/>
        <a:p>
          <a:endParaRPr lang="en-US"/>
        </a:p>
      </dgm:t>
    </dgm:pt>
    <dgm:pt modelId="{019C8D13-EDEB-4D40-B886-B591A475BAF1}" type="sibTrans" cxnId="{AC0DBA64-5B0A-4004-B412-CF576C89A831}">
      <dgm:prSet/>
      <dgm:spPr/>
      <dgm:t>
        <a:bodyPr/>
        <a:lstStyle/>
        <a:p>
          <a:endParaRPr lang="en-US"/>
        </a:p>
      </dgm:t>
    </dgm:pt>
    <dgm:pt modelId="{4F2126F1-A16F-4056-B527-DA63A892EDAC}">
      <dgm:prSet custT="1"/>
      <dgm:spPr/>
      <dgm:t>
        <a:bodyPr/>
        <a:lstStyle/>
        <a:p>
          <a:r>
            <a:rPr lang="en-US" sz="2000" b="0" i="0" dirty="0"/>
            <a:t>2. Object-oriented methods and the unified modeling language</a:t>
          </a:r>
          <a:endParaRPr lang="en-US" sz="2000" dirty="0"/>
        </a:p>
      </dgm:t>
    </dgm:pt>
    <dgm:pt modelId="{036F70A8-FB44-4735-9543-E5AB3A87C0AC}" type="parTrans" cxnId="{2522A870-53F0-4FD7-9BED-29DC049B67BD}">
      <dgm:prSet/>
      <dgm:spPr/>
      <dgm:t>
        <a:bodyPr/>
        <a:lstStyle/>
        <a:p>
          <a:endParaRPr lang="en-US"/>
        </a:p>
      </dgm:t>
    </dgm:pt>
    <dgm:pt modelId="{BBE73097-7985-4D11-9F4B-CDFEA143EF11}" type="sibTrans" cxnId="{2522A870-53F0-4FD7-9BED-29DC049B67BD}">
      <dgm:prSet/>
      <dgm:spPr/>
      <dgm:t>
        <a:bodyPr/>
        <a:lstStyle/>
        <a:p>
          <a:endParaRPr lang="en-US"/>
        </a:p>
      </dgm:t>
    </dgm:pt>
    <dgm:pt modelId="{2EDBACB7-D8A7-4F56-B205-0DBB5B394AC3}">
      <dgm:prSet custT="1"/>
      <dgm:spPr/>
      <dgm:t>
        <a:bodyPr/>
        <a:lstStyle/>
        <a:p>
          <a:r>
            <a:rPr lang="en-US" sz="2000" b="0" i="0" dirty="0"/>
            <a:t>3. Software architectural design</a:t>
          </a:r>
          <a:endParaRPr lang="en-US" sz="2000" dirty="0"/>
        </a:p>
      </dgm:t>
    </dgm:pt>
    <dgm:pt modelId="{FFC21380-A2D1-4B84-A8A4-A99CCA3764B9}" type="parTrans" cxnId="{ECFCB614-CB06-4D84-825D-744DFFB52DFE}">
      <dgm:prSet/>
      <dgm:spPr/>
      <dgm:t>
        <a:bodyPr/>
        <a:lstStyle/>
        <a:p>
          <a:endParaRPr lang="en-US"/>
        </a:p>
      </dgm:t>
    </dgm:pt>
    <dgm:pt modelId="{EFF1181C-B09B-4743-A24F-43E1C330CCFF}" type="sibTrans" cxnId="{ECFCB614-CB06-4D84-825D-744DFFB52DFE}">
      <dgm:prSet/>
      <dgm:spPr/>
      <dgm:t>
        <a:bodyPr/>
        <a:lstStyle/>
        <a:p>
          <a:endParaRPr lang="en-US"/>
        </a:p>
      </dgm:t>
    </dgm:pt>
    <dgm:pt modelId="{546E66F5-6FE8-49EA-BB65-E6EFEB5411D3}">
      <dgm:prSet custT="1"/>
      <dgm:spPr/>
      <dgm:t>
        <a:bodyPr/>
        <a:lstStyle/>
        <a:p>
          <a:r>
            <a:rPr lang="en-US" sz="2000" b="0" i="0" dirty="0"/>
            <a:t>4. Method and notation</a:t>
          </a:r>
          <a:endParaRPr lang="en-US" sz="2000" dirty="0"/>
        </a:p>
      </dgm:t>
    </dgm:pt>
    <dgm:pt modelId="{E5FA4D7C-9A89-49BD-A9F2-33484BFB612A}" type="parTrans" cxnId="{0BC267C2-C020-413F-8E8E-69570EC09B91}">
      <dgm:prSet/>
      <dgm:spPr/>
      <dgm:t>
        <a:bodyPr/>
        <a:lstStyle/>
        <a:p>
          <a:endParaRPr lang="en-US"/>
        </a:p>
      </dgm:t>
    </dgm:pt>
    <dgm:pt modelId="{FB5BB1FC-6363-446D-A9CA-CA72F6791979}" type="sibTrans" cxnId="{0BC267C2-C020-413F-8E8E-69570EC09B91}">
      <dgm:prSet/>
      <dgm:spPr/>
      <dgm:t>
        <a:bodyPr/>
        <a:lstStyle/>
        <a:p>
          <a:endParaRPr lang="en-US"/>
        </a:p>
      </dgm:t>
    </dgm:pt>
    <dgm:pt modelId="{94233176-386F-4DE0-A8F4-504400B3BF45}">
      <dgm:prSet custT="1"/>
      <dgm:spPr/>
      <dgm:t>
        <a:bodyPr/>
        <a:lstStyle/>
        <a:p>
          <a:r>
            <a:rPr lang="en-US" sz="2000" b="0" i="0" dirty="0"/>
            <a:t>5. Comet: a </a:t>
          </a:r>
          <a:r>
            <a:rPr lang="en-US" sz="2000" b="0" i="0" dirty="0" err="1"/>
            <a:t>uml</a:t>
          </a:r>
          <a:r>
            <a:rPr lang="en-US" sz="2000" b="0" i="0" dirty="0"/>
            <a:t>-based software modeling and design method for software applications</a:t>
          </a:r>
          <a:endParaRPr lang="en-US" sz="2000" dirty="0"/>
        </a:p>
      </dgm:t>
    </dgm:pt>
    <dgm:pt modelId="{3A73E218-5755-4A4F-83FB-02C56ABD0A51}" type="parTrans" cxnId="{14A82AA0-A811-4FE4-9C5E-5E4C0EDCE3C0}">
      <dgm:prSet/>
      <dgm:spPr/>
      <dgm:t>
        <a:bodyPr/>
        <a:lstStyle/>
        <a:p>
          <a:endParaRPr lang="en-US"/>
        </a:p>
      </dgm:t>
    </dgm:pt>
    <dgm:pt modelId="{B5460263-61C1-4AA2-80B4-955C6DF7FA6D}" type="sibTrans" cxnId="{14A82AA0-A811-4FE4-9C5E-5E4C0EDCE3C0}">
      <dgm:prSet/>
      <dgm:spPr/>
      <dgm:t>
        <a:bodyPr/>
        <a:lstStyle/>
        <a:p>
          <a:endParaRPr lang="en-US"/>
        </a:p>
      </dgm:t>
    </dgm:pt>
    <dgm:pt modelId="{2FDD91BA-87F4-4360-A4C6-90A7089EA5B0}">
      <dgm:prSet custT="1"/>
      <dgm:spPr/>
      <dgm:t>
        <a:bodyPr/>
        <a:lstStyle/>
        <a:p>
          <a:r>
            <a:rPr lang="en-US" sz="2000" b="0" i="0" dirty="0"/>
            <a:t>6. </a:t>
          </a:r>
          <a:r>
            <a:rPr lang="en-US" sz="2000" b="0" i="0" dirty="0" err="1"/>
            <a:t>Uml</a:t>
          </a:r>
          <a:r>
            <a:rPr lang="en-US" sz="2000" b="0" i="0" dirty="0"/>
            <a:t> as a standard</a:t>
          </a:r>
          <a:endParaRPr lang="en-US" sz="2000" dirty="0"/>
        </a:p>
      </dgm:t>
    </dgm:pt>
    <dgm:pt modelId="{A22CE9DA-F37E-488B-91E6-C84108EA61A4}" type="parTrans" cxnId="{054443C7-6BD3-407D-B490-33D48CA9BD24}">
      <dgm:prSet/>
      <dgm:spPr/>
      <dgm:t>
        <a:bodyPr/>
        <a:lstStyle/>
        <a:p>
          <a:endParaRPr lang="en-US"/>
        </a:p>
      </dgm:t>
    </dgm:pt>
    <dgm:pt modelId="{78D10A85-78DD-401F-AB4D-4501FF8F33B3}" type="sibTrans" cxnId="{054443C7-6BD3-407D-B490-33D48CA9BD24}">
      <dgm:prSet/>
      <dgm:spPr/>
      <dgm:t>
        <a:bodyPr/>
        <a:lstStyle/>
        <a:p>
          <a:endParaRPr lang="en-US"/>
        </a:p>
      </dgm:t>
    </dgm:pt>
    <dgm:pt modelId="{CE170096-5927-4815-B9B6-AAC03316F226}">
      <dgm:prSet custT="1"/>
      <dgm:spPr/>
      <dgm:t>
        <a:bodyPr/>
        <a:lstStyle/>
        <a:p>
          <a:r>
            <a:rPr lang="en-US" sz="2000" b="0" i="0" dirty="0"/>
            <a:t>7. Multiple views of software architecture</a:t>
          </a:r>
          <a:endParaRPr lang="en-US" sz="2000" dirty="0"/>
        </a:p>
      </dgm:t>
    </dgm:pt>
    <dgm:pt modelId="{C3D03719-1503-4B52-AF9B-8E9CF6E04963}" type="parTrans" cxnId="{26805D73-DB9F-4481-BCD7-7554C2CC48B8}">
      <dgm:prSet/>
      <dgm:spPr/>
      <dgm:t>
        <a:bodyPr/>
        <a:lstStyle/>
        <a:p>
          <a:endParaRPr lang="en-US"/>
        </a:p>
      </dgm:t>
    </dgm:pt>
    <dgm:pt modelId="{C19C1FE7-F199-44B3-B02D-B6F170202336}" type="sibTrans" cxnId="{26805D73-DB9F-4481-BCD7-7554C2CC48B8}">
      <dgm:prSet/>
      <dgm:spPr/>
      <dgm:t>
        <a:bodyPr/>
        <a:lstStyle/>
        <a:p>
          <a:endParaRPr lang="en-US"/>
        </a:p>
      </dgm:t>
    </dgm:pt>
    <dgm:pt modelId="{30141080-33DD-4E4B-A07C-1A47F6BA683E}">
      <dgm:prSet custT="1"/>
      <dgm:spPr/>
      <dgm:t>
        <a:bodyPr/>
        <a:lstStyle/>
        <a:p>
          <a:r>
            <a:rPr lang="en-US" sz="2000" b="0" i="0" dirty="0"/>
            <a:t>8. Evolution of software modeling and design methods</a:t>
          </a:r>
          <a:endParaRPr lang="en-US" sz="2000" dirty="0"/>
        </a:p>
      </dgm:t>
    </dgm:pt>
    <dgm:pt modelId="{15BB89A4-9333-4A1D-AEED-5A09AFD9DE6C}" type="parTrans" cxnId="{91F2031E-39C1-4AAA-8E66-00052971439F}">
      <dgm:prSet/>
      <dgm:spPr/>
      <dgm:t>
        <a:bodyPr/>
        <a:lstStyle/>
        <a:p>
          <a:endParaRPr lang="en-US"/>
        </a:p>
      </dgm:t>
    </dgm:pt>
    <dgm:pt modelId="{BC5F1C6D-095C-43D2-8C41-FE1F77A25DEC}" type="sibTrans" cxnId="{91F2031E-39C1-4AAA-8E66-00052971439F}">
      <dgm:prSet/>
      <dgm:spPr/>
      <dgm:t>
        <a:bodyPr/>
        <a:lstStyle/>
        <a:p>
          <a:endParaRPr lang="en-US"/>
        </a:p>
      </dgm:t>
    </dgm:pt>
    <dgm:pt modelId="{1D038711-2DA5-454D-8E0B-E9C80352969A}">
      <dgm:prSet custT="1"/>
      <dgm:spPr/>
      <dgm:t>
        <a:bodyPr/>
        <a:lstStyle/>
        <a:p>
          <a:r>
            <a:rPr lang="en-US" sz="2000" b="0" i="0" dirty="0"/>
            <a:t>9. Evolution of object-oriented analysis and design methods</a:t>
          </a:r>
          <a:endParaRPr lang="en-US" sz="2000" dirty="0"/>
        </a:p>
      </dgm:t>
    </dgm:pt>
    <dgm:pt modelId="{01E06D77-2217-4624-AAB9-982F518CC51F}" type="parTrans" cxnId="{C89608D2-5DA0-4909-8CD2-401447C90CC9}">
      <dgm:prSet/>
      <dgm:spPr/>
      <dgm:t>
        <a:bodyPr/>
        <a:lstStyle/>
        <a:p>
          <a:endParaRPr lang="en-US"/>
        </a:p>
      </dgm:t>
    </dgm:pt>
    <dgm:pt modelId="{18E94A0C-1257-4197-8AA7-1366229D636A}" type="sibTrans" cxnId="{C89608D2-5DA0-4909-8CD2-401447C90CC9}">
      <dgm:prSet/>
      <dgm:spPr/>
      <dgm:t>
        <a:bodyPr/>
        <a:lstStyle/>
        <a:p>
          <a:endParaRPr lang="en-US"/>
        </a:p>
      </dgm:t>
    </dgm:pt>
    <dgm:pt modelId="{D25345F7-EC63-4A57-B405-AE1BC0E5A707}">
      <dgm:prSet custT="1"/>
      <dgm:spPr/>
      <dgm:t>
        <a:bodyPr/>
        <a:lstStyle/>
        <a:p>
          <a:r>
            <a:rPr lang="en-US" sz="2000" dirty="0" smtClean="0"/>
            <a:t> Why design?</a:t>
          </a:r>
          <a:endParaRPr lang="en-US" sz="2000" dirty="0"/>
        </a:p>
      </dgm:t>
    </dgm:pt>
    <dgm:pt modelId="{FAD5931F-1215-4681-938D-81583DF319E1}" type="parTrans" cxnId="{FFF6026E-48C0-4BF7-937E-3341B8385B4C}">
      <dgm:prSet/>
      <dgm:spPr/>
      <dgm:t>
        <a:bodyPr/>
        <a:lstStyle/>
        <a:p>
          <a:endParaRPr lang="en-US"/>
        </a:p>
      </dgm:t>
    </dgm:pt>
    <dgm:pt modelId="{007AA015-39B9-4D21-91A8-59D39ED79C35}" type="sibTrans" cxnId="{FFF6026E-48C0-4BF7-937E-3341B8385B4C}">
      <dgm:prSet/>
      <dgm:spPr/>
      <dgm:t>
        <a:bodyPr/>
        <a:lstStyle/>
        <a:p>
          <a:endParaRPr lang="en-US"/>
        </a:p>
      </dgm:t>
    </dgm:pt>
    <dgm:pt modelId="{F49BA799-0080-476F-8501-1D0B9AC9017C}" type="pres">
      <dgm:prSet presAssocID="{9F2AEC78-EA06-487F-AA6D-B4392BF7C915}" presName="diagram" presStyleCnt="0">
        <dgm:presLayoutVars>
          <dgm:dir/>
          <dgm:resizeHandles val="exact"/>
        </dgm:presLayoutVars>
      </dgm:prSet>
      <dgm:spPr/>
      <dgm:t>
        <a:bodyPr/>
        <a:lstStyle/>
        <a:p>
          <a:endParaRPr lang="en-US"/>
        </a:p>
      </dgm:t>
    </dgm:pt>
    <dgm:pt modelId="{F2FA9ACE-E65F-4F9E-BD60-691740E81803}" type="pres">
      <dgm:prSet presAssocID="{D25345F7-EC63-4A57-B405-AE1BC0E5A707}" presName="node" presStyleLbl="node1" presStyleIdx="0" presStyleCnt="10">
        <dgm:presLayoutVars>
          <dgm:bulletEnabled val="1"/>
        </dgm:presLayoutVars>
      </dgm:prSet>
      <dgm:spPr/>
      <dgm:t>
        <a:bodyPr/>
        <a:lstStyle/>
        <a:p>
          <a:endParaRPr lang="en-US"/>
        </a:p>
      </dgm:t>
    </dgm:pt>
    <dgm:pt modelId="{8499D4FF-0E8E-4525-AB9E-011D3733FD33}" type="pres">
      <dgm:prSet presAssocID="{007AA015-39B9-4D21-91A8-59D39ED79C35}" presName="sibTrans" presStyleCnt="0"/>
      <dgm:spPr/>
    </dgm:pt>
    <dgm:pt modelId="{DC103277-8F2C-41D1-8818-92E888D902B2}" type="pres">
      <dgm:prSet presAssocID="{2C7AB525-D5ED-452A-BC1A-58AA39D1AB67}" presName="node" presStyleLbl="node1" presStyleIdx="1" presStyleCnt="10">
        <dgm:presLayoutVars>
          <dgm:bulletEnabled val="1"/>
        </dgm:presLayoutVars>
      </dgm:prSet>
      <dgm:spPr/>
      <dgm:t>
        <a:bodyPr/>
        <a:lstStyle/>
        <a:p>
          <a:endParaRPr lang="en-US"/>
        </a:p>
      </dgm:t>
    </dgm:pt>
    <dgm:pt modelId="{8223B783-41D7-4B28-9664-4DA45EBC89E0}" type="pres">
      <dgm:prSet presAssocID="{019C8D13-EDEB-4D40-B886-B591A475BAF1}" presName="sibTrans" presStyleCnt="0"/>
      <dgm:spPr/>
    </dgm:pt>
    <dgm:pt modelId="{DCF7B8AE-F253-4C8F-BDFA-877304866C30}" type="pres">
      <dgm:prSet presAssocID="{4F2126F1-A16F-4056-B527-DA63A892EDAC}" presName="node" presStyleLbl="node1" presStyleIdx="2" presStyleCnt="10">
        <dgm:presLayoutVars>
          <dgm:bulletEnabled val="1"/>
        </dgm:presLayoutVars>
      </dgm:prSet>
      <dgm:spPr/>
      <dgm:t>
        <a:bodyPr/>
        <a:lstStyle/>
        <a:p>
          <a:endParaRPr lang="en-US"/>
        </a:p>
      </dgm:t>
    </dgm:pt>
    <dgm:pt modelId="{6D254CCF-DFEC-4C73-B88E-C31F1AC460F6}" type="pres">
      <dgm:prSet presAssocID="{BBE73097-7985-4D11-9F4B-CDFEA143EF11}" presName="sibTrans" presStyleCnt="0"/>
      <dgm:spPr/>
    </dgm:pt>
    <dgm:pt modelId="{9D175733-9235-41CF-B838-973FE8793F96}" type="pres">
      <dgm:prSet presAssocID="{2EDBACB7-D8A7-4F56-B205-0DBB5B394AC3}" presName="node" presStyleLbl="node1" presStyleIdx="3" presStyleCnt="10">
        <dgm:presLayoutVars>
          <dgm:bulletEnabled val="1"/>
        </dgm:presLayoutVars>
      </dgm:prSet>
      <dgm:spPr/>
      <dgm:t>
        <a:bodyPr/>
        <a:lstStyle/>
        <a:p>
          <a:endParaRPr lang="en-US"/>
        </a:p>
      </dgm:t>
    </dgm:pt>
    <dgm:pt modelId="{28E59566-465F-45EC-9F3D-84A95EB9CFB2}" type="pres">
      <dgm:prSet presAssocID="{EFF1181C-B09B-4743-A24F-43E1C330CCFF}" presName="sibTrans" presStyleCnt="0"/>
      <dgm:spPr/>
    </dgm:pt>
    <dgm:pt modelId="{4825F7BB-43E8-4E0B-BF8C-1405189DF68E}" type="pres">
      <dgm:prSet presAssocID="{546E66F5-6FE8-49EA-BB65-E6EFEB5411D3}" presName="node" presStyleLbl="node1" presStyleIdx="4" presStyleCnt="10">
        <dgm:presLayoutVars>
          <dgm:bulletEnabled val="1"/>
        </dgm:presLayoutVars>
      </dgm:prSet>
      <dgm:spPr/>
      <dgm:t>
        <a:bodyPr/>
        <a:lstStyle/>
        <a:p>
          <a:endParaRPr lang="en-US"/>
        </a:p>
      </dgm:t>
    </dgm:pt>
    <dgm:pt modelId="{F0506B0B-A4C2-4C9D-80EC-180FC13BAEBC}" type="pres">
      <dgm:prSet presAssocID="{FB5BB1FC-6363-446D-A9CA-CA72F6791979}" presName="sibTrans" presStyleCnt="0"/>
      <dgm:spPr/>
    </dgm:pt>
    <dgm:pt modelId="{4FF97D5E-EDAF-49AC-B819-9DF4DF455E55}" type="pres">
      <dgm:prSet presAssocID="{94233176-386F-4DE0-A8F4-504400B3BF45}" presName="node" presStyleLbl="node1" presStyleIdx="5" presStyleCnt="10" custScaleX="135611">
        <dgm:presLayoutVars>
          <dgm:bulletEnabled val="1"/>
        </dgm:presLayoutVars>
      </dgm:prSet>
      <dgm:spPr/>
      <dgm:t>
        <a:bodyPr/>
        <a:lstStyle/>
        <a:p>
          <a:endParaRPr lang="en-US"/>
        </a:p>
      </dgm:t>
    </dgm:pt>
    <dgm:pt modelId="{F707F502-4B0B-439D-9551-9C7A09ACFA80}" type="pres">
      <dgm:prSet presAssocID="{B5460263-61C1-4AA2-80B4-955C6DF7FA6D}" presName="sibTrans" presStyleCnt="0"/>
      <dgm:spPr/>
    </dgm:pt>
    <dgm:pt modelId="{BEF79F6B-5968-44D5-ADDE-104A46A27AFD}" type="pres">
      <dgm:prSet presAssocID="{2FDD91BA-87F4-4360-A4C6-90A7089EA5B0}" presName="node" presStyleLbl="node1" presStyleIdx="6" presStyleCnt="10">
        <dgm:presLayoutVars>
          <dgm:bulletEnabled val="1"/>
        </dgm:presLayoutVars>
      </dgm:prSet>
      <dgm:spPr/>
      <dgm:t>
        <a:bodyPr/>
        <a:lstStyle/>
        <a:p>
          <a:endParaRPr lang="en-US"/>
        </a:p>
      </dgm:t>
    </dgm:pt>
    <dgm:pt modelId="{EAB8FE32-F297-4555-B326-24DD3D231CDC}" type="pres">
      <dgm:prSet presAssocID="{78D10A85-78DD-401F-AB4D-4501FF8F33B3}" presName="sibTrans" presStyleCnt="0"/>
      <dgm:spPr/>
    </dgm:pt>
    <dgm:pt modelId="{451E17AC-EB84-4C7D-9C92-3BF0472A862B}" type="pres">
      <dgm:prSet presAssocID="{CE170096-5927-4815-B9B6-AAC03316F226}" presName="node" presStyleLbl="node1" presStyleIdx="7" presStyleCnt="10">
        <dgm:presLayoutVars>
          <dgm:bulletEnabled val="1"/>
        </dgm:presLayoutVars>
      </dgm:prSet>
      <dgm:spPr/>
      <dgm:t>
        <a:bodyPr/>
        <a:lstStyle/>
        <a:p>
          <a:endParaRPr lang="en-US"/>
        </a:p>
      </dgm:t>
    </dgm:pt>
    <dgm:pt modelId="{A8222FD0-2006-4F6A-99ED-AB70BCDD8F1E}" type="pres">
      <dgm:prSet presAssocID="{C19C1FE7-F199-44B3-B02D-B6F170202336}" presName="sibTrans" presStyleCnt="0"/>
      <dgm:spPr/>
    </dgm:pt>
    <dgm:pt modelId="{B8306550-9F38-42F1-8CD7-3A3FCDF34E93}" type="pres">
      <dgm:prSet presAssocID="{30141080-33DD-4E4B-A07C-1A47F6BA683E}" presName="node" presStyleLbl="node1" presStyleIdx="8" presStyleCnt="10">
        <dgm:presLayoutVars>
          <dgm:bulletEnabled val="1"/>
        </dgm:presLayoutVars>
      </dgm:prSet>
      <dgm:spPr/>
      <dgm:t>
        <a:bodyPr/>
        <a:lstStyle/>
        <a:p>
          <a:endParaRPr lang="en-US"/>
        </a:p>
      </dgm:t>
    </dgm:pt>
    <dgm:pt modelId="{F8894825-F083-410F-A5FC-6CB171003205}" type="pres">
      <dgm:prSet presAssocID="{BC5F1C6D-095C-43D2-8C41-FE1F77A25DEC}" presName="sibTrans" presStyleCnt="0"/>
      <dgm:spPr/>
    </dgm:pt>
    <dgm:pt modelId="{D3753B86-E3B8-4197-8C26-E01C459DA6C0}" type="pres">
      <dgm:prSet presAssocID="{1D038711-2DA5-454D-8E0B-E9C80352969A}" presName="node" presStyleLbl="node1" presStyleIdx="9" presStyleCnt="10">
        <dgm:presLayoutVars>
          <dgm:bulletEnabled val="1"/>
        </dgm:presLayoutVars>
      </dgm:prSet>
      <dgm:spPr/>
      <dgm:t>
        <a:bodyPr/>
        <a:lstStyle/>
        <a:p>
          <a:endParaRPr lang="en-US"/>
        </a:p>
      </dgm:t>
    </dgm:pt>
  </dgm:ptLst>
  <dgm:cxnLst>
    <dgm:cxn modelId="{F5AF7170-4E91-430C-9D72-64DEE604E61F}" type="presOf" srcId="{1D038711-2DA5-454D-8E0B-E9C80352969A}" destId="{D3753B86-E3B8-4197-8C26-E01C459DA6C0}" srcOrd="0" destOrd="0" presId="urn:microsoft.com/office/officeart/2005/8/layout/default"/>
    <dgm:cxn modelId="{2522A870-53F0-4FD7-9BED-29DC049B67BD}" srcId="{9F2AEC78-EA06-487F-AA6D-B4392BF7C915}" destId="{4F2126F1-A16F-4056-B527-DA63A892EDAC}" srcOrd="2" destOrd="0" parTransId="{036F70A8-FB44-4735-9543-E5AB3A87C0AC}" sibTransId="{BBE73097-7985-4D11-9F4B-CDFEA143EF11}"/>
    <dgm:cxn modelId="{91F2031E-39C1-4AAA-8E66-00052971439F}" srcId="{9F2AEC78-EA06-487F-AA6D-B4392BF7C915}" destId="{30141080-33DD-4E4B-A07C-1A47F6BA683E}" srcOrd="8" destOrd="0" parTransId="{15BB89A4-9333-4A1D-AEED-5A09AFD9DE6C}" sibTransId="{BC5F1C6D-095C-43D2-8C41-FE1F77A25DEC}"/>
    <dgm:cxn modelId="{24F76D29-7C73-42B5-BE83-760308B8B54B}" type="presOf" srcId="{546E66F5-6FE8-49EA-BB65-E6EFEB5411D3}" destId="{4825F7BB-43E8-4E0B-BF8C-1405189DF68E}" srcOrd="0" destOrd="0" presId="urn:microsoft.com/office/officeart/2005/8/layout/default"/>
    <dgm:cxn modelId="{26805D73-DB9F-4481-BCD7-7554C2CC48B8}" srcId="{9F2AEC78-EA06-487F-AA6D-B4392BF7C915}" destId="{CE170096-5927-4815-B9B6-AAC03316F226}" srcOrd="7" destOrd="0" parTransId="{C3D03719-1503-4B52-AF9B-8E9CF6E04963}" sibTransId="{C19C1FE7-F199-44B3-B02D-B6F170202336}"/>
    <dgm:cxn modelId="{C89608D2-5DA0-4909-8CD2-401447C90CC9}" srcId="{9F2AEC78-EA06-487F-AA6D-B4392BF7C915}" destId="{1D038711-2DA5-454D-8E0B-E9C80352969A}" srcOrd="9" destOrd="0" parTransId="{01E06D77-2217-4624-AAB9-982F518CC51F}" sibTransId="{18E94A0C-1257-4197-8AA7-1366229D636A}"/>
    <dgm:cxn modelId="{28CBBCC9-C4DC-4228-8233-D76C2A20EE73}" type="presOf" srcId="{D25345F7-EC63-4A57-B405-AE1BC0E5A707}" destId="{F2FA9ACE-E65F-4F9E-BD60-691740E81803}" srcOrd="0" destOrd="0" presId="urn:microsoft.com/office/officeart/2005/8/layout/default"/>
    <dgm:cxn modelId="{9B3C31D4-EA5D-46D4-8FB9-4A28771F4FF3}" type="presOf" srcId="{2FDD91BA-87F4-4360-A4C6-90A7089EA5B0}" destId="{BEF79F6B-5968-44D5-ADDE-104A46A27AFD}" srcOrd="0" destOrd="0" presId="urn:microsoft.com/office/officeart/2005/8/layout/default"/>
    <dgm:cxn modelId="{96BDE18B-2CE6-44D9-8CCB-824A963BB0EB}" type="presOf" srcId="{2C7AB525-D5ED-452A-BC1A-58AA39D1AB67}" destId="{DC103277-8F2C-41D1-8818-92E888D902B2}" srcOrd="0" destOrd="0" presId="urn:microsoft.com/office/officeart/2005/8/layout/default"/>
    <dgm:cxn modelId="{1B0D8F27-6C1E-43D5-8A97-29BC31DD5CF3}" type="presOf" srcId="{94233176-386F-4DE0-A8F4-504400B3BF45}" destId="{4FF97D5E-EDAF-49AC-B819-9DF4DF455E55}" srcOrd="0" destOrd="0" presId="urn:microsoft.com/office/officeart/2005/8/layout/default"/>
    <dgm:cxn modelId="{8DF2170B-2346-4B27-9475-9A4B797983B9}" type="presOf" srcId="{CE170096-5927-4815-B9B6-AAC03316F226}" destId="{451E17AC-EB84-4C7D-9C92-3BF0472A862B}" srcOrd="0" destOrd="0" presId="urn:microsoft.com/office/officeart/2005/8/layout/default"/>
    <dgm:cxn modelId="{59ED2AAB-8146-4C5B-812C-72AF4F964004}" type="presOf" srcId="{4F2126F1-A16F-4056-B527-DA63A892EDAC}" destId="{DCF7B8AE-F253-4C8F-BDFA-877304866C30}" srcOrd="0" destOrd="0" presId="urn:microsoft.com/office/officeart/2005/8/layout/default"/>
    <dgm:cxn modelId="{D8ABB305-6ECF-4668-8C33-09DA23611D2C}" type="presOf" srcId="{30141080-33DD-4E4B-A07C-1A47F6BA683E}" destId="{B8306550-9F38-42F1-8CD7-3A3FCDF34E93}" srcOrd="0" destOrd="0" presId="urn:microsoft.com/office/officeart/2005/8/layout/default"/>
    <dgm:cxn modelId="{ECFCB614-CB06-4D84-825D-744DFFB52DFE}" srcId="{9F2AEC78-EA06-487F-AA6D-B4392BF7C915}" destId="{2EDBACB7-D8A7-4F56-B205-0DBB5B394AC3}" srcOrd="3" destOrd="0" parTransId="{FFC21380-A2D1-4B84-A8A4-A99CCA3764B9}" sibTransId="{EFF1181C-B09B-4743-A24F-43E1C330CCFF}"/>
    <dgm:cxn modelId="{14A82AA0-A811-4FE4-9C5E-5E4C0EDCE3C0}" srcId="{9F2AEC78-EA06-487F-AA6D-B4392BF7C915}" destId="{94233176-386F-4DE0-A8F4-504400B3BF45}" srcOrd="5" destOrd="0" parTransId="{3A73E218-5755-4A4F-83FB-02C56ABD0A51}" sibTransId="{B5460263-61C1-4AA2-80B4-955C6DF7FA6D}"/>
    <dgm:cxn modelId="{0BC267C2-C020-413F-8E8E-69570EC09B91}" srcId="{9F2AEC78-EA06-487F-AA6D-B4392BF7C915}" destId="{546E66F5-6FE8-49EA-BB65-E6EFEB5411D3}" srcOrd="4" destOrd="0" parTransId="{E5FA4D7C-9A89-49BD-A9F2-33484BFB612A}" sibTransId="{FB5BB1FC-6363-446D-A9CA-CA72F6791979}"/>
    <dgm:cxn modelId="{35CF9ECA-2D36-4648-82EA-7A7C26D3A37A}" type="presOf" srcId="{9F2AEC78-EA06-487F-AA6D-B4392BF7C915}" destId="{F49BA799-0080-476F-8501-1D0B9AC9017C}" srcOrd="0" destOrd="0" presId="urn:microsoft.com/office/officeart/2005/8/layout/default"/>
    <dgm:cxn modelId="{01834EE9-49CD-4A90-B9B8-4C90B94D3CF0}" type="presOf" srcId="{2EDBACB7-D8A7-4F56-B205-0DBB5B394AC3}" destId="{9D175733-9235-41CF-B838-973FE8793F96}" srcOrd="0" destOrd="0" presId="urn:microsoft.com/office/officeart/2005/8/layout/default"/>
    <dgm:cxn modelId="{AC0DBA64-5B0A-4004-B412-CF576C89A831}" srcId="{9F2AEC78-EA06-487F-AA6D-B4392BF7C915}" destId="{2C7AB525-D5ED-452A-BC1A-58AA39D1AB67}" srcOrd="1" destOrd="0" parTransId="{B5E302ED-C72E-40AD-A4C6-58889DD0359E}" sibTransId="{019C8D13-EDEB-4D40-B886-B591A475BAF1}"/>
    <dgm:cxn modelId="{FFF6026E-48C0-4BF7-937E-3341B8385B4C}" srcId="{9F2AEC78-EA06-487F-AA6D-B4392BF7C915}" destId="{D25345F7-EC63-4A57-B405-AE1BC0E5A707}" srcOrd="0" destOrd="0" parTransId="{FAD5931F-1215-4681-938D-81583DF319E1}" sibTransId="{007AA015-39B9-4D21-91A8-59D39ED79C35}"/>
    <dgm:cxn modelId="{054443C7-6BD3-407D-B490-33D48CA9BD24}" srcId="{9F2AEC78-EA06-487F-AA6D-B4392BF7C915}" destId="{2FDD91BA-87F4-4360-A4C6-90A7089EA5B0}" srcOrd="6" destOrd="0" parTransId="{A22CE9DA-F37E-488B-91E6-C84108EA61A4}" sibTransId="{78D10A85-78DD-401F-AB4D-4501FF8F33B3}"/>
    <dgm:cxn modelId="{0A9D7D11-E015-4C07-A699-F4A02CE52FB4}" type="presParOf" srcId="{F49BA799-0080-476F-8501-1D0B9AC9017C}" destId="{F2FA9ACE-E65F-4F9E-BD60-691740E81803}" srcOrd="0" destOrd="0" presId="urn:microsoft.com/office/officeart/2005/8/layout/default"/>
    <dgm:cxn modelId="{6C4229E6-F585-42DA-87EA-8FCF972D6620}" type="presParOf" srcId="{F49BA799-0080-476F-8501-1D0B9AC9017C}" destId="{8499D4FF-0E8E-4525-AB9E-011D3733FD33}" srcOrd="1" destOrd="0" presId="urn:microsoft.com/office/officeart/2005/8/layout/default"/>
    <dgm:cxn modelId="{D0B78910-4494-4927-98D6-62FD22FFED00}" type="presParOf" srcId="{F49BA799-0080-476F-8501-1D0B9AC9017C}" destId="{DC103277-8F2C-41D1-8818-92E888D902B2}" srcOrd="2" destOrd="0" presId="urn:microsoft.com/office/officeart/2005/8/layout/default"/>
    <dgm:cxn modelId="{170AD741-FFAA-4064-9D88-AA4751A92BDB}" type="presParOf" srcId="{F49BA799-0080-476F-8501-1D0B9AC9017C}" destId="{8223B783-41D7-4B28-9664-4DA45EBC89E0}" srcOrd="3" destOrd="0" presId="urn:microsoft.com/office/officeart/2005/8/layout/default"/>
    <dgm:cxn modelId="{316CDEED-D664-4CC6-89CF-E01A10072110}" type="presParOf" srcId="{F49BA799-0080-476F-8501-1D0B9AC9017C}" destId="{DCF7B8AE-F253-4C8F-BDFA-877304866C30}" srcOrd="4" destOrd="0" presId="urn:microsoft.com/office/officeart/2005/8/layout/default"/>
    <dgm:cxn modelId="{3360ACA4-1288-4FE2-90D3-4AECE58986E1}" type="presParOf" srcId="{F49BA799-0080-476F-8501-1D0B9AC9017C}" destId="{6D254CCF-DFEC-4C73-B88E-C31F1AC460F6}" srcOrd="5" destOrd="0" presId="urn:microsoft.com/office/officeart/2005/8/layout/default"/>
    <dgm:cxn modelId="{6E3D0601-47CA-45FF-B3A9-35EE6035F810}" type="presParOf" srcId="{F49BA799-0080-476F-8501-1D0B9AC9017C}" destId="{9D175733-9235-41CF-B838-973FE8793F96}" srcOrd="6" destOrd="0" presId="urn:microsoft.com/office/officeart/2005/8/layout/default"/>
    <dgm:cxn modelId="{9F954086-D79D-474C-9D5B-8B18436AF5C1}" type="presParOf" srcId="{F49BA799-0080-476F-8501-1D0B9AC9017C}" destId="{28E59566-465F-45EC-9F3D-84A95EB9CFB2}" srcOrd="7" destOrd="0" presId="urn:microsoft.com/office/officeart/2005/8/layout/default"/>
    <dgm:cxn modelId="{9CBC1EA5-3B23-43A2-9A2F-B5023C40DB50}" type="presParOf" srcId="{F49BA799-0080-476F-8501-1D0B9AC9017C}" destId="{4825F7BB-43E8-4E0B-BF8C-1405189DF68E}" srcOrd="8" destOrd="0" presId="urn:microsoft.com/office/officeart/2005/8/layout/default"/>
    <dgm:cxn modelId="{7F5FB9EC-F1D8-4FEB-B944-8B11CA0EF6E8}" type="presParOf" srcId="{F49BA799-0080-476F-8501-1D0B9AC9017C}" destId="{F0506B0B-A4C2-4C9D-80EC-180FC13BAEBC}" srcOrd="9" destOrd="0" presId="urn:microsoft.com/office/officeart/2005/8/layout/default"/>
    <dgm:cxn modelId="{7766EFF6-1988-433B-97F5-C9E5BA9B349E}" type="presParOf" srcId="{F49BA799-0080-476F-8501-1D0B9AC9017C}" destId="{4FF97D5E-EDAF-49AC-B819-9DF4DF455E55}" srcOrd="10" destOrd="0" presId="urn:microsoft.com/office/officeart/2005/8/layout/default"/>
    <dgm:cxn modelId="{1C9F28F6-4B56-4BC5-A243-3E1C6657BC9C}" type="presParOf" srcId="{F49BA799-0080-476F-8501-1D0B9AC9017C}" destId="{F707F502-4B0B-439D-9551-9C7A09ACFA80}" srcOrd="11" destOrd="0" presId="urn:microsoft.com/office/officeart/2005/8/layout/default"/>
    <dgm:cxn modelId="{9351DF56-9DBC-4860-8550-639DB4BD17F3}" type="presParOf" srcId="{F49BA799-0080-476F-8501-1D0B9AC9017C}" destId="{BEF79F6B-5968-44D5-ADDE-104A46A27AFD}" srcOrd="12" destOrd="0" presId="urn:microsoft.com/office/officeart/2005/8/layout/default"/>
    <dgm:cxn modelId="{3E8E2BAE-6D4F-43F6-BD9F-900778480F49}" type="presParOf" srcId="{F49BA799-0080-476F-8501-1D0B9AC9017C}" destId="{EAB8FE32-F297-4555-B326-24DD3D231CDC}" srcOrd="13" destOrd="0" presId="urn:microsoft.com/office/officeart/2005/8/layout/default"/>
    <dgm:cxn modelId="{4A34E915-3CE0-4775-BD53-ED53E5189CA8}" type="presParOf" srcId="{F49BA799-0080-476F-8501-1D0B9AC9017C}" destId="{451E17AC-EB84-4C7D-9C92-3BF0472A862B}" srcOrd="14" destOrd="0" presId="urn:microsoft.com/office/officeart/2005/8/layout/default"/>
    <dgm:cxn modelId="{E1B502BA-D6C1-4952-902A-E0DD4303E128}" type="presParOf" srcId="{F49BA799-0080-476F-8501-1D0B9AC9017C}" destId="{A8222FD0-2006-4F6A-99ED-AB70BCDD8F1E}" srcOrd="15" destOrd="0" presId="urn:microsoft.com/office/officeart/2005/8/layout/default"/>
    <dgm:cxn modelId="{DF86576F-E766-42B9-BDF1-7263B275B911}" type="presParOf" srcId="{F49BA799-0080-476F-8501-1D0B9AC9017C}" destId="{B8306550-9F38-42F1-8CD7-3A3FCDF34E93}" srcOrd="16" destOrd="0" presId="urn:microsoft.com/office/officeart/2005/8/layout/default"/>
    <dgm:cxn modelId="{0FDD2139-2C24-4AD7-8A60-ED19F3AAA3B4}" type="presParOf" srcId="{F49BA799-0080-476F-8501-1D0B9AC9017C}" destId="{F8894825-F083-410F-A5FC-6CB171003205}" srcOrd="17" destOrd="0" presId="urn:microsoft.com/office/officeart/2005/8/layout/default"/>
    <dgm:cxn modelId="{843D51F8-F32A-45B3-AD6E-0E51FC921132}" type="presParOf" srcId="{F49BA799-0080-476F-8501-1D0B9AC9017C}" destId="{D3753B86-E3B8-4197-8C26-E01C459DA6C0}"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FA9ACE-E65F-4F9E-BD60-691740E81803}">
      <dsp:nvSpPr>
        <dsp:cNvPr id="0" name=""/>
        <dsp:cNvSpPr/>
      </dsp:nvSpPr>
      <dsp:spPr>
        <a:xfrm>
          <a:off x="582645" y="1781"/>
          <a:ext cx="2174490" cy="13046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 Why design?</a:t>
          </a:r>
          <a:endParaRPr lang="en-US" sz="2000" kern="1200" dirty="0"/>
        </a:p>
      </dsp:txBody>
      <dsp:txXfrm>
        <a:off x="582645" y="1781"/>
        <a:ext cx="2174490" cy="1304694"/>
      </dsp:txXfrm>
    </dsp:sp>
    <dsp:sp modelId="{DC103277-8F2C-41D1-8818-92E888D902B2}">
      <dsp:nvSpPr>
        <dsp:cNvPr id="0" name=""/>
        <dsp:cNvSpPr/>
      </dsp:nvSpPr>
      <dsp:spPr>
        <a:xfrm>
          <a:off x="2974584" y="1781"/>
          <a:ext cx="2174490" cy="13046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0" i="0" kern="1200" dirty="0"/>
            <a:t>1. Software modeling</a:t>
          </a:r>
          <a:endParaRPr lang="en-US" sz="2000" kern="1200" dirty="0"/>
        </a:p>
      </dsp:txBody>
      <dsp:txXfrm>
        <a:off x="2974584" y="1781"/>
        <a:ext cx="2174490" cy="1304694"/>
      </dsp:txXfrm>
    </dsp:sp>
    <dsp:sp modelId="{DCF7B8AE-F253-4C8F-BDFA-877304866C30}">
      <dsp:nvSpPr>
        <dsp:cNvPr id="0" name=""/>
        <dsp:cNvSpPr/>
      </dsp:nvSpPr>
      <dsp:spPr>
        <a:xfrm>
          <a:off x="5366524" y="1781"/>
          <a:ext cx="2174490" cy="13046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0" i="0" kern="1200" dirty="0"/>
            <a:t>2. Object-oriented methods and the unified modeling language</a:t>
          </a:r>
          <a:endParaRPr lang="en-US" sz="2000" kern="1200" dirty="0"/>
        </a:p>
      </dsp:txBody>
      <dsp:txXfrm>
        <a:off x="5366524" y="1781"/>
        <a:ext cx="2174490" cy="1304694"/>
      </dsp:txXfrm>
    </dsp:sp>
    <dsp:sp modelId="{9D175733-9235-41CF-B838-973FE8793F96}">
      <dsp:nvSpPr>
        <dsp:cNvPr id="0" name=""/>
        <dsp:cNvSpPr/>
      </dsp:nvSpPr>
      <dsp:spPr>
        <a:xfrm>
          <a:off x="7758464" y="1781"/>
          <a:ext cx="2174490" cy="13046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0" i="0" kern="1200" dirty="0"/>
            <a:t>3. Software architectural design</a:t>
          </a:r>
          <a:endParaRPr lang="en-US" sz="2000" kern="1200" dirty="0"/>
        </a:p>
      </dsp:txBody>
      <dsp:txXfrm>
        <a:off x="7758464" y="1781"/>
        <a:ext cx="2174490" cy="1304694"/>
      </dsp:txXfrm>
    </dsp:sp>
    <dsp:sp modelId="{4825F7BB-43E8-4E0B-BF8C-1405189DF68E}">
      <dsp:nvSpPr>
        <dsp:cNvPr id="0" name=""/>
        <dsp:cNvSpPr/>
      </dsp:nvSpPr>
      <dsp:spPr>
        <a:xfrm>
          <a:off x="195466" y="1523924"/>
          <a:ext cx="2174490" cy="13046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0" i="0" kern="1200" dirty="0"/>
            <a:t>4. Method and notation</a:t>
          </a:r>
          <a:endParaRPr lang="en-US" sz="2000" kern="1200" dirty="0"/>
        </a:p>
      </dsp:txBody>
      <dsp:txXfrm>
        <a:off x="195466" y="1523924"/>
        <a:ext cx="2174490" cy="1304694"/>
      </dsp:txXfrm>
    </dsp:sp>
    <dsp:sp modelId="{4FF97D5E-EDAF-49AC-B819-9DF4DF455E55}">
      <dsp:nvSpPr>
        <dsp:cNvPr id="0" name=""/>
        <dsp:cNvSpPr/>
      </dsp:nvSpPr>
      <dsp:spPr>
        <a:xfrm>
          <a:off x="2587406" y="1523924"/>
          <a:ext cx="2948848" cy="13046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0" i="0" kern="1200" dirty="0"/>
            <a:t>5. Comet: a </a:t>
          </a:r>
          <a:r>
            <a:rPr lang="en-US" sz="2000" b="0" i="0" kern="1200" dirty="0" err="1"/>
            <a:t>uml</a:t>
          </a:r>
          <a:r>
            <a:rPr lang="en-US" sz="2000" b="0" i="0" kern="1200" dirty="0"/>
            <a:t>-based software modeling and design method for software applications</a:t>
          </a:r>
          <a:endParaRPr lang="en-US" sz="2000" kern="1200" dirty="0"/>
        </a:p>
      </dsp:txBody>
      <dsp:txXfrm>
        <a:off x="2587406" y="1523924"/>
        <a:ext cx="2948848" cy="1304694"/>
      </dsp:txXfrm>
    </dsp:sp>
    <dsp:sp modelId="{BEF79F6B-5968-44D5-ADDE-104A46A27AFD}">
      <dsp:nvSpPr>
        <dsp:cNvPr id="0" name=""/>
        <dsp:cNvSpPr/>
      </dsp:nvSpPr>
      <dsp:spPr>
        <a:xfrm>
          <a:off x="5753703" y="1523924"/>
          <a:ext cx="2174490" cy="13046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0" i="0" kern="1200" dirty="0"/>
            <a:t>6. </a:t>
          </a:r>
          <a:r>
            <a:rPr lang="en-US" sz="2000" b="0" i="0" kern="1200" dirty="0" err="1"/>
            <a:t>Uml</a:t>
          </a:r>
          <a:r>
            <a:rPr lang="en-US" sz="2000" b="0" i="0" kern="1200" dirty="0"/>
            <a:t> as a standard</a:t>
          </a:r>
          <a:endParaRPr lang="en-US" sz="2000" kern="1200" dirty="0"/>
        </a:p>
      </dsp:txBody>
      <dsp:txXfrm>
        <a:off x="5753703" y="1523924"/>
        <a:ext cx="2174490" cy="1304694"/>
      </dsp:txXfrm>
    </dsp:sp>
    <dsp:sp modelId="{451E17AC-EB84-4C7D-9C92-3BF0472A862B}">
      <dsp:nvSpPr>
        <dsp:cNvPr id="0" name=""/>
        <dsp:cNvSpPr/>
      </dsp:nvSpPr>
      <dsp:spPr>
        <a:xfrm>
          <a:off x="8145643" y="1523924"/>
          <a:ext cx="2174490" cy="13046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0" i="0" kern="1200" dirty="0"/>
            <a:t>7. Multiple views of software architecture</a:t>
          </a:r>
          <a:endParaRPr lang="en-US" sz="2000" kern="1200" dirty="0"/>
        </a:p>
      </dsp:txBody>
      <dsp:txXfrm>
        <a:off x="8145643" y="1523924"/>
        <a:ext cx="2174490" cy="1304694"/>
      </dsp:txXfrm>
    </dsp:sp>
    <dsp:sp modelId="{B8306550-9F38-42F1-8CD7-3A3FCDF34E93}">
      <dsp:nvSpPr>
        <dsp:cNvPr id="0" name=""/>
        <dsp:cNvSpPr/>
      </dsp:nvSpPr>
      <dsp:spPr>
        <a:xfrm>
          <a:off x="2974584" y="3046068"/>
          <a:ext cx="2174490" cy="13046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0" i="0" kern="1200" dirty="0"/>
            <a:t>8. Evolution of software modeling and design methods</a:t>
          </a:r>
          <a:endParaRPr lang="en-US" sz="2000" kern="1200" dirty="0"/>
        </a:p>
      </dsp:txBody>
      <dsp:txXfrm>
        <a:off x="2974584" y="3046068"/>
        <a:ext cx="2174490" cy="1304694"/>
      </dsp:txXfrm>
    </dsp:sp>
    <dsp:sp modelId="{D3753B86-E3B8-4197-8C26-E01C459DA6C0}">
      <dsp:nvSpPr>
        <dsp:cNvPr id="0" name=""/>
        <dsp:cNvSpPr/>
      </dsp:nvSpPr>
      <dsp:spPr>
        <a:xfrm>
          <a:off x="5366524" y="3046068"/>
          <a:ext cx="2174490" cy="13046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0" i="0" kern="1200" dirty="0"/>
            <a:t>9. Evolution of object-oriented analysis and design methods</a:t>
          </a:r>
          <a:endParaRPr lang="en-US" sz="2000" kern="1200" dirty="0"/>
        </a:p>
      </dsp:txBody>
      <dsp:txXfrm>
        <a:off x="5366524" y="3046068"/>
        <a:ext cx="2174490" cy="130469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CD1F50-AD22-4035-A713-E4FBF2342597}" type="datetimeFigureOut">
              <a:rPr lang="en-US" smtClean="0"/>
              <a:t>9/6/2024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235C93-B240-425D-B7F6-6C450B8B7183}" type="slidenum">
              <a:rPr lang="en-US" smtClean="0"/>
              <a:t>‹#›</a:t>
            </a:fld>
            <a:endParaRPr lang="en-US"/>
          </a:p>
        </p:txBody>
      </p:sp>
    </p:spTree>
    <p:extLst>
      <p:ext uri="{BB962C8B-B14F-4D97-AF65-F5344CB8AC3E}">
        <p14:creationId xmlns:p14="http://schemas.microsoft.com/office/powerpoint/2010/main" val="1866623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235C93-B240-425D-B7F6-6C450B8B7183}" type="slidenum">
              <a:rPr lang="en-US" smtClean="0"/>
              <a:t>2</a:t>
            </a:fld>
            <a:endParaRPr lang="en-US"/>
          </a:p>
        </p:txBody>
      </p:sp>
    </p:spTree>
    <p:extLst>
      <p:ext uri="{BB962C8B-B14F-4D97-AF65-F5344CB8AC3E}">
        <p14:creationId xmlns:p14="http://schemas.microsoft.com/office/powerpoint/2010/main" val="3648521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235C93-B240-425D-B7F6-6C450B8B7183}" type="slidenum">
              <a:rPr lang="en-US" smtClean="0"/>
              <a:t>16</a:t>
            </a:fld>
            <a:endParaRPr lang="en-US"/>
          </a:p>
        </p:txBody>
      </p:sp>
    </p:spTree>
    <p:extLst>
      <p:ext uri="{BB962C8B-B14F-4D97-AF65-F5344CB8AC3E}">
        <p14:creationId xmlns:p14="http://schemas.microsoft.com/office/powerpoint/2010/main" val="1296274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235C93-B240-425D-B7F6-6C450B8B7183}" type="slidenum">
              <a:rPr lang="en-US" smtClean="0"/>
              <a:t>17</a:t>
            </a:fld>
            <a:endParaRPr lang="en-US"/>
          </a:p>
        </p:txBody>
      </p:sp>
    </p:spTree>
    <p:extLst>
      <p:ext uri="{BB962C8B-B14F-4D97-AF65-F5344CB8AC3E}">
        <p14:creationId xmlns:p14="http://schemas.microsoft.com/office/powerpoint/2010/main" val="1492006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235C93-B240-425D-B7F6-6C450B8B7183}" type="slidenum">
              <a:rPr lang="en-US" smtClean="0"/>
              <a:t>18</a:t>
            </a:fld>
            <a:endParaRPr lang="en-US"/>
          </a:p>
        </p:txBody>
      </p:sp>
    </p:spTree>
    <p:extLst>
      <p:ext uri="{BB962C8B-B14F-4D97-AF65-F5344CB8AC3E}">
        <p14:creationId xmlns:p14="http://schemas.microsoft.com/office/powerpoint/2010/main" val="1657382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235C93-B240-425D-B7F6-6C450B8B7183}" type="slidenum">
              <a:rPr lang="en-US" smtClean="0"/>
              <a:t>19</a:t>
            </a:fld>
            <a:endParaRPr lang="en-US"/>
          </a:p>
        </p:txBody>
      </p:sp>
    </p:spTree>
    <p:extLst>
      <p:ext uri="{BB962C8B-B14F-4D97-AF65-F5344CB8AC3E}">
        <p14:creationId xmlns:p14="http://schemas.microsoft.com/office/powerpoint/2010/main" val="2676976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235C93-B240-425D-B7F6-6C450B8B7183}" type="slidenum">
              <a:rPr lang="en-US" smtClean="0"/>
              <a:t>20</a:t>
            </a:fld>
            <a:endParaRPr lang="en-US"/>
          </a:p>
        </p:txBody>
      </p:sp>
    </p:spTree>
    <p:extLst>
      <p:ext uri="{BB962C8B-B14F-4D97-AF65-F5344CB8AC3E}">
        <p14:creationId xmlns:p14="http://schemas.microsoft.com/office/powerpoint/2010/main" val="2581943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235C93-B240-425D-B7F6-6C450B8B7183}" type="slidenum">
              <a:rPr lang="en-US" smtClean="0"/>
              <a:t>21</a:t>
            </a:fld>
            <a:endParaRPr lang="en-US"/>
          </a:p>
        </p:txBody>
      </p:sp>
    </p:spTree>
    <p:extLst>
      <p:ext uri="{BB962C8B-B14F-4D97-AF65-F5344CB8AC3E}">
        <p14:creationId xmlns:p14="http://schemas.microsoft.com/office/powerpoint/2010/main" val="549891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235C93-B240-425D-B7F6-6C450B8B7183}" type="slidenum">
              <a:rPr lang="en-US" smtClean="0"/>
              <a:t>22</a:t>
            </a:fld>
            <a:endParaRPr lang="en-US"/>
          </a:p>
        </p:txBody>
      </p:sp>
    </p:spTree>
    <p:extLst>
      <p:ext uri="{BB962C8B-B14F-4D97-AF65-F5344CB8AC3E}">
        <p14:creationId xmlns:p14="http://schemas.microsoft.com/office/powerpoint/2010/main" val="2954947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235C93-B240-425D-B7F6-6C450B8B7183}" type="slidenum">
              <a:rPr lang="en-US" smtClean="0"/>
              <a:t>8</a:t>
            </a:fld>
            <a:endParaRPr lang="en-US"/>
          </a:p>
        </p:txBody>
      </p:sp>
    </p:spTree>
    <p:extLst>
      <p:ext uri="{BB962C8B-B14F-4D97-AF65-F5344CB8AC3E}">
        <p14:creationId xmlns:p14="http://schemas.microsoft.com/office/powerpoint/2010/main" val="3311738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235C93-B240-425D-B7F6-6C450B8B7183}" type="slidenum">
              <a:rPr lang="en-US" smtClean="0"/>
              <a:t>9</a:t>
            </a:fld>
            <a:endParaRPr lang="en-US"/>
          </a:p>
        </p:txBody>
      </p:sp>
    </p:spTree>
    <p:extLst>
      <p:ext uri="{BB962C8B-B14F-4D97-AF65-F5344CB8AC3E}">
        <p14:creationId xmlns:p14="http://schemas.microsoft.com/office/powerpoint/2010/main" val="1532166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235C93-B240-425D-B7F6-6C450B8B7183}" type="slidenum">
              <a:rPr lang="en-US" smtClean="0"/>
              <a:t>10</a:t>
            </a:fld>
            <a:endParaRPr lang="en-US"/>
          </a:p>
        </p:txBody>
      </p:sp>
    </p:spTree>
    <p:extLst>
      <p:ext uri="{BB962C8B-B14F-4D97-AF65-F5344CB8AC3E}">
        <p14:creationId xmlns:p14="http://schemas.microsoft.com/office/powerpoint/2010/main" val="933937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235C93-B240-425D-B7F6-6C450B8B7183}" type="slidenum">
              <a:rPr lang="en-US" smtClean="0"/>
              <a:t>11</a:t>
            </a:fld>
            <a:endParaRPr lang="en-US"/>
          </a:p>
        </p:txBody>
      </p:sp>
    </p:spTree>
    <p:extLst>
      <p:ext uri="{BB962C8B-B14F-4D97-AF65-F5344CB8AC3E}">
        <p14:creationId xmlns:p14="http://schemas.microsoft.com/office/powerpoint/2010/main" val="3297235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Heuristics</a:t>
            </a:r>
            <a:r>
              <a:rPr lang="en-US" baseline="0" dirty="0" smtClean="0"/>
              <a:t>: </a:t>
            </a:r>
            <a:r>
              <a:rPr lang="en-US" baseline="0" dirty="0" err="1" smtClean="0"/>
              <a:t>sự</a:t>
            </a:r>
            <a:r>
              <a:rPr lang="en-US" baseline="0" dirty="0" smtClean="0"/>
              <a:t> </a:t>
            </a:r>
            <a:r>
              <a:rPr lang="en-US" baseline="0" dirty="0" err="1" smtClean="0"/>
              <a:t>tìm</a:t>
            </a:r>
            <a:r>
              <a:rPr lang="en-US" baseline="0" dirty="0" smtClean="0"/>
              <a:t> </a:t>
            </a:r>
            <a:r>
              <a:rPr lang="en-US" baseline="0" dirty="0" err="1" smtClean="0"/>
              <a:t>tòi</a:t>
            </a:r>
            <a:r>
              <a:rPr lang="en-US" baseline="0" dirty="0" smtClean="0"/>
              <a:t> </a:t>
            </a:r>
            <a:endParaRPr lang="en-US" dirty="0"/>
          </a:p>
        </p:txBody>
      </p:sp>
      <p:sp>
        <p:nvSpPr>
          <p:cNvPr id="4" name="Slide Number Placeholder 3"/>
          <p:cNvSpPr>
            <a:spLocks noGrp="1"/>
          </p:cNvSpPr>
          <p:nvPr>
            <p:ph type="sldNum" sz="quarter" idx="5"/>
          </p:nvPr>
        </p:nvSpPr>
        <p:spPr/>
        <p:txBody>
          <a:bodyPr/>
          <a:lstStyle/>
          <a:p>
            <a:fld id="{9F235C93-B240-425D-B7F6-6C450B8B7183}" type="slidenum">
              <a:rPr lang="en-US" smtClean="0"/>
              <a:t>12</a:t>
            </a:fld>
            <a:endParaRPr lang="en-US"/>
          </a:p>
        </p:txBody>
      </p:sp>
    </p:spTree>
    <p:extLst>
      <p:ext uri="{BB962C8B-B14F-4D97-AF65-F5344CB8AC3E}">
        <p14:creationId xmlns:p14="http://schemas.microsoft.com/office/powerpoint/2010/main" val="4163618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235C93-B240-425D-B7F6-6C450B8B7183}" type="slidenum">
              <a:rPr lang="en-US" smtClean="0"/>
              <a:t>13</a:t>
            </a:fld>
            <a:endParaRPr lang="en-US"/>
          </a:p>
        </p:txBody>
      </p:sp>
    </p:spTree>
    <p:extLst>
      <p:ext uri="{BB962C8B-B14F-4D97-AF65-F5344CB8AC3E}">
        <p14:creationId xmlns:p14="http://schemas.microsoft.com/office/powerpoint/2010/main" val="3811510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235C93-B240-425D-B7F6-6C450B8B7183}" type="slidenum">
              <a:rPr lang="en-US" smtClean="0"/>
              <a:t>14</a:t>
            </a:fld>
            <a:endParaRPr lang="en-US"/>
          </a:p>
        </p:txBody>
      </p:sp>
    </p:spTree>
    <p:extLst>
      <p:ext uri="{BB962C8B-B14F-4D97-AF65-F5344CB8AC3E}">
        <p14:creationId xmlns:p14="http://schemas.microsoft.com/office/powerpoint/2010/main" val="3019927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Sophisticated  brokers: </a:t>
            </a:r>
            <a:r>
              <a:rPr lang="en-US" dirty="0" err="1"/>
              <a:t>Mối</a:t>
            </a:r>
            <a:r>
              <a:rPr lang="en-US" dirty="0"/>
              <a:t> g</a:t>
            </a:r>
          </a:p>
        </p:txBody>
      </p:sp>
      <p:sp>
        <p:nvSpPr>
          <p:cNvPr id="4" name="Slide Number Placeholder 3"/>
          <p:cNvSpPr>
            <a:spLocks noGrp="1"/>
          </p:cNvSpPr>
          <p:nvPr>
            <p:ph type="sldNum" sz="quarter" idx="5"/>
          </p:nvPr>
        </p:nvSpPr>
        <p:spPr/>
        <p:txBody>
          <a:bodyPr/>
          <a:lstStyle/>
          <a:p>
            <a:fld id="{9F235C93-B240-425D-B7F6-6C450B8B7183}" type="slidenum">
              <a:rPr lang="en-US" smtClean="0"/>
              <a:t>15</a:t>
            </a:fld>
            <a:endParaRPr lang="en-US"/>
          </a:p>
        </p:txBody>
      </p:sp>
    </p:spTree>
    <p:extLst>
      <p:ext uri="{BB962C8B-B14F-4D97-AF65-F5344CB8AC3E}">
        <p14:creationId xmlns:p14="http://schemas.microsoft.com/office/powerpoint/2010/main" val="3881896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46B79-FA6D-690B-423D-0D992CB6FF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ACF5205-F389-4E90-0B48-81D11302C2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03D6D09-E44A-282C-619B-E07FA6B2980A}"/>
              </a:ext>
            </a:extLst>
          </p:cNvPr>
          <p:cNvSpPr>
            <a:spLocks noGrp="1"/>
          </p:cNvSpPr>
          <p:nvPr>
            <p:ph type="dt" sz="half" idx="10"/>
          </p:nvPr>
        </p:nvSpPr>
        <p:spPr/>
        <p:txBody>
          <a:bodyPr/>
          <a:lstStyle/>
          <a:p>
            <a:fld id="{FD2766A6-3C10-4AB8-86A1-BB1F0CDA7EFE}" type="datetimeFigureOut">
              <a:rPr lang="en-US" smtClean="0"/>
              <a:t>9/6/2024</a:t>
            </a:fld>
            <a:endParaRPr lang="en-US"/>
          </a:p>
        </p:txBody>
      </p:sp>
      <p:sp>
        <p:nvSpPr>
          <p:cNvPr id="5" name="Footer Placeholder 4">
            <a:extLst>
              <a:ext uri="{FF2B5EF4-FFF2-40B4-BE49-F238E27FC236}">
                <a16:creationId xmlns:a16="http://schemas.microsoft.com/office/drawing/2014/main" id="{565B2310-A73D-539D-E1E1-CA1E781EB2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C51FF2-DD7A-8C1C-7D3B-0F7BF604C568}"/>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694676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E4814-8258-E27B-EE29-CBB00FE518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C4D6467-0640-AD51-C356-2551D1C4CE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AE18B1-310B-0835-6AA7-EC653DB66441}"/>
              </a:ext>
            </a:extLst>
          </p:cNvPr>
          <p:cNvSpPr>
            <a:spLocks noGrp="1"/>
          </p:cNvSpPr>
          <p:nvPr>
            <p:ph type="dt" sz="half" idx="10"/>
          </p:nvPr>
        </p:nvSpPr>
        <p:spPr/>
        <p:txBody>
          <a:bodyPr/>
          <a:lstStyle/>
          <a:p>
            <a:fld id="{FD2766A6-3C10-4AB8-86A1-BB1F0CDA7EFE}" type="datetimeFigureOut">
              <a:rPr lang="en-US" smtClean="0"/>
              <a:t>9/6/2024</a:t>
            </a:fld>
            <a:endParaRPr lang="en-US"/>
          </a:p>
        </p:txBody>
      </p:sp>
      <p:sp>
        <p:nvSpPr>
          <p:cNvPr id="5" name="Footer Placeholder 4">
            <a:extLst>
              <a:ext uri="{FF2B5EF4-FFF2-40B4-BE49-F238E27FC236}">
                <a16:creationId xmlns:a16="http://schemas.microsoft.com/office/drawing/2014/main" id="{F852B4EA-17CA-8841-53DD-6F20047714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E6F2F3-D73E-EAB0-1255-9A92498E310D}"/>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2369563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8B0F85-64CD-8AFA-F2CE-CA12632A6692}"/>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27D6B2E-F5BF-2034-C132-46319BF90E0C}"/>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3AD306-A31C-57D4-1BEC-31B00A7289F9}"/>
              </a:ext>
            </a:extLst>
          </p:cNvPr>
          <p:cNvSpPr>
            <a:spLocks noGrp="1"/>
          </p:cNvSpPr>
          <p:nvPr>
            <p:ph type="dt" sz="half" idx="10"/>
          </p:nvPr>
        </p:nvSpPr>
        <p:spPr/>
        <p:txBody>
          <a:bodyPr/>
          <a:lstStyle/>
          <a:p>
            <a:fld id="{FD2766A6-3C10-4AB8-86A1-BB1F0CDA7EFE}" type="datetimeFigureOut">
              <a:rPr lang="en-US" smtClean="0"/>
              <a:t>9/6/2024</a:t>
            </a:fld>
            <a:endParaRPr lang="en-US"/>
          </a:p>
        </p:txBody>
      </p:sp>
      <p:sp>
        <p:nvSpPr>
          <p:cNvPr id="5" name="Footer Placeholder 4">
            <a:extLst>
              <a:ext uri="{FF2B5EF4-FFF2-40B4-BE49-F238E27FC236}">
                <a16:creationId xmlns:a16="http://schemas.microsoft.com/office/drawing/2014/main" id="{1BC625D4-3A15-3FD7-3752-65AA73294C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F62176-2415-861F-DDF8-577BEC7ECEA6}"/>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246603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27F4D-68C0-DD8E-A677-CBF72E2161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8BE1DB-5F14-06A4-B677-5059BA4B7F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CD5A55-9C34-56A5-1F2C-19FEF227E8DD}"/>
              </a:ext>
            </a:extLst>
          </p:cNvPr>
          <p:cNvSpPr>
            <a:spLocks noGrp="1"/>
          </p:cNvSpPr>
          <p:nvPr>
            <p:ph type="dt" sz="half" idx="10"/>
          </p:nvPr>
        </p:nvSpPr>
        <p:spPr/>
        <p:txBody>
          <a:bodyPr/>
          <a:lstStyle/>
          <a:p>
            <a:fld id="{FD2766A6-3C10-4AB8-86A1-BB1F0CDA7EFE}" type="datetimeFigureOut">
              <a:rPr lang="en-US" smtClean="0"/>
              <a:t>9/6/2024</a:t>
            </a:fld>
            <a:endParaRPr lang="en-US"/>
          </a:p>
        </p:txBody>
      </p:sp>
      <p:sp>
        <p:nvSpPr>
          <p:cNvPr id="5" name="Footer Placeholder 4">
            <a:extLst>
              <a:ext uri="{FF2B5EF4-FFF2-40B4-BE49-F238E27FC236}">
                <a16:creationId xmlns:a16="http://schemas.microsoft.com/office/drawing/2014/main" id="{4513EFC0-67DC-3738-6304-3F7DDE83B7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FB064C-F47A-A37E-5AD3-067D5696077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1429417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E1BC1-7C5C-25A7-9526-CD8EA68DF3DC}"/>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8A6854-BEA2-C8CE-C60A-32643DB06651}"/>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4F7FDC-D7D8-600D-2E47-F84EA9F10C4B}"/>
              </a:ext>
            </a:extLst>
          </p:cNvPr>
          <p:cNvSpPr>
            <a:spLocks noGrp="1"/>
          </p:cNvSpPr>
          <p:nvPr>
            <p:ph type="dt" sz="half" idx="10"/>
          </p:nvPr>
        </p:nvSpPr>
        <p:spPr/>
        <p:txBody>
          <a:bodyPr/>
          <a:lstStyle/>
          <a:p>
            <a:fld id="{FD2766A6-3C10-4AB8-86A1-BB1F0CDA7EFE}" type="datetimeFigureOut">
              <a:rPr lang="en-US" smtClean="0"/>
              <a:t>9/6/2024</a:t>
            </a:fld>
            <a:endParaRPr lang="en-US"/>
          </a:p>
        </p:txBody>
      </p:sp>
      <p:sp>
        <p:nvSpPr>
          <p:cNvPr id="5" name="Footer Placeholder 4">
            <a:extLst>
              <a:ext uri="{FF2B5EF4-FFF2-40B4-BE49-F238E27FC236}">
                <a16:creationId xmlns:a16="http://schemas.microsoft.com/office/drawing/2014/main" id="{F8F84795-0441-B797-96B5-40C2656614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289218-7E11-07C5-D4DC-9E4D7CD6B7B4}"/>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1252586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D864E-B35D-4D41-94F5-845BD25FD9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FC0436-54FB-29E6-B05C-642F89CBF4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C2E462-D449-7265-FDEC-1B1781806F8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39803F-C275-36E6-2DF6-E1AC08221538}"/>
              </a:ext>
            </a:extLst>
          </p:cNvPr>
          <p:cNvSpPr>
            <a:spLocks noGrp="1"/>
          </p:cNvSpPr>
          <p:nvPr>
            <p:ph type="dt" sz="half" idx="10"/>
          </p:nvPr>
        </p:nvSpPr>
        <p:spPr/>
        <p:txBody>
          <a:bodyPr/>
          <a:lstStyle/>
          <a:p>
            <a:fld id="{FD2766A6-3C10-4AB8-86A1-BB1F0CDA7EFE}" type="datetimeFigureOut">
              <a:rPr lang="en-US" smtClean="0"/>
              <a:t>9/6/2024</a:t>
            </a:fld>
            <a:endParaRPr lang="en-US"/>
          </a:p>
        </p:txBody>
      </p:sp>
      <p:sp>
        <p:nvSpPr>
          <p:cNvPr id="6" name="Footer Placeholder 5">
            <a:extLst>
              <a:ext uri="{FF2B5EF4-FFF2-40B4-BE49-F238E27FC236}">
                <a16:creationId xmlns:a16="http://schemas.microsoft.com/office/drawing/2014/main" id="{D7A0CFD0-3AE5-9E17-B7EE-CA724EAAB1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12E8B9-E3C4-20FC-8E16-55725ED2774B}"/>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1211863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80F2F-BCF5-6F5F-4334-998191288191}"/>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72471DC-7D4B-9E22-3D1B-F35DBD466E9C}"/>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A63A9D-2CA2-F912-CDB6-605494BAA2C5}"/>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9F9315-E3DD-7B2B-DE08-CA731AC7D021}"/>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670BF2-407D-DDF9-DEC3-BF1861FE381B}"/>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5587515-9877-A568-58AB-0E3300F99EF3}"/>
              </a:ext>
            </a:extLst>
          </p:cNvPr>
          <p:cNvSpPr>
            <a:spLocks noGrp="1"/>
          </p:cNvSpPr>
          <p:nvPr>
            <p:ph type="dt" sz="half" idx="10"/>
          </p:nvPr>
        </p:nvSpPr>
        <p:spPr/>
        <p:txBody>
          <a:bodyPr/>
          <a:lstStyle/>
          <a:p>
            <a:fld id="{FD2766A6-3C10-4AB8-86A1-BB1F0CDA7EFE}" type="datetimeFigureOut">
              <a:rPr lang="en-US" smtClean="0"/>
              <a:t>9/6/2024</a:t>
            </a:fld>
            <a:endParaRPr lang="en-US"/>
          </a:p>
        </p:txBody>
      </p:sp>
      <p:sp>
        <p:nvSpPr>
          <p:cNvPr id="8" name="Footer Placeholder 7">
            <a:extLst>
              <a:ext uri="{FF2B5EF4-FFF2-40B4-BE49-F238E27FC236}">
                <a16:creationId xmlns:a16="http://schemas.microsoft.com/office/drawing/2014/main" id="{BB6A5FBF-E5FF-6093-B829-C0BEB2D3CFF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FC7ACF-2DC5-1869-9FA0-D05EDC588F03}"/>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620268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7A281-4D42-44F4-B143-4489E6CDE3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00D723-85CB-BC5D-59BF-BCA45CCD50CB}"/>
              </a:ext>
            </a:extLst>
          </p:cNvPr>
          <p:cNvSpPr>
            <a:spLocks noGrp="1"/>
          </p:cNvSpPr>
          <p:nvPr>
            <p:ph type="dt" sz="half" idx="10"/>
          </p:nvPr>
        </p:nvSpPr>
        <p:spPr/>
        <p:txBody>
          <a:bodyPr/>
          <a:lstStyle/>
          <a:p>
            <a:fld id="{FD2766A6-3C10-4AB8-86A1-BB1F0CDA7EFE}" type="datetimeFigureOut">
              <a:rPr lang="en-US" smtClean="0"/>
              <a:t>9/6/2024</a:t>
            </a:fld>
            <a:endParaRPr lang="en-US"/>
          </a:p>
        </p:txBody>
      </p:sp>
      <p:sp>
        <p:nvSpPr>
          <p:cNvPr id="4" name="Footer Placeholder 3">
            <a:extLst>
              <a:ext uri="{FF2B5EF4-FFF2-40B4-BE49-F238E27FC236}">
                <a16:creationId xmlns:a16="http://schemas.microsoft.com/office/drawing/2014/main" id="{314C790E-E0EA-301D-98CE-0124582F14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829034-41CA-55E9-BE44-E5324C02D528}"/>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499737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035C9F-B46B-28B8-A77B-DC47656B5891}"/>
              </a:ext>
            </a:extLst>
          </p:cNvPr>
          <p:cNvSpPr>
            <a:spLocks noGrp="1"/>
          </p:cNvSpPr>
          <p:nvPr>
            <p:ph type="dt" sz="half" idx="10"/>
          </p:nvPr>
        </p:nvSpPr>
        <p:spPr/>
        <p:txBody>
          <a:bodyPr/>
          <a:lstStyle/>
          <a:p>
            <a:fld id="{FD2766A6-3C10-4AB8-86A1-BB1F0CDA7EFE}" type="datetimeFigureOut">
              <a:rPr lang="en-US" smtClean="0"/>
              <a:t>9/6/2024</a:t>
            </a:fld>
            <a:endParaRPr lang="en-US"/>
          </a:p>
        </p:txBody>
      </p:sp>
      <p:sp>
        <p:nvSpPr>
          <p:cNvPr id="3" name="Footer Placeholder 2">
            <a:extLst>
              <a:ext uri="{FF2B5EF4-FFF2-40B4-BE49-F238E27FC236}">
                <a16:creationId xmlns:a16="http://schemas.microsoft.com/office/drawing/2014/main" id="{A2179E1E-D9AF-0F7F-8B16-E4D39C876F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66A5ED8-D73B-6B10-778D-0F8DB5D0B88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2822750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7CC5C-246B-5B83-49D2-D5C2715BB2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E9E8EEB-86A6-7433-0F8B-F40087F136F2}"/>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53F0BB-A6B5-3304-AFAC-E115CE130C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25E9C8-F69E-0687-CA87-824BA5B9798F}"/>
              </a:ext>
            </a:extLst>
          </p:cNvPr>
          <p:cNvSpPr>
            <a:spLocks noGrp="1"/>
          </p:cNvSpPr>
          <p:nvPr>
            <p:ph type="dt" sz="half" idx="10"/>
          </p:nvPr>
        </p:nvSpPr>
        <p:spPr/>
        <p:txBody>
          <a:bodyPr/>
          <a:lstStyle/>
          <a:p>
            <a:fld id="{FD2766A6-3C10-4AB8-86A1-BB1F0CDA7EFE}" type="datetimeFigureOut">
              <a:rPr lang="en-US" smtClean="0"/>
              <a:t>9/6/2024</a:t>
            </a:fld>
            <a:endParaRPr lang="en-US"/>
          </a:p>
        </p:txBody>
      </p:sp>
      <p:sp>
        <p:nvSpPr>
          <p:cNvPr id="6" name="Footer Placeholder 5">
            <a:extLst>
              <a:ext uri="{FF2B5EF4-FFF2-40B4-BE49-F238E27FC236}">
                <a16:creationId xmlns:a16="http://schemas.microsoft.com/office/drawing/2014/main" id="{66F4C44E-C207-EBF6-C5EC-7E9BDD6A93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8FC2B0-8FE0-D98E-478D-938991641E7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888089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783D-28C3-E16C-C7DA-72D2A898C6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62BB68-AE86-EBBF-79B3-FD6055986985}"/>
              </a:ext>
            </a:extLst>
          </p:cNvPr>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D85A2A2-44E1-22A8-7302-0C7887D74B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203F75-F97C-CC09-FB5C-350B9394504E}"/>
              </a:ext>
            </a:extLst>
          </p:cNvPr>
          <p:cNvSpPr>
            <a:spLocks noGrp="1"/>
          </p:cNvSpPr>
          <p:nvPr>
            <p:ph type="dt" sz="half" idx="10"/>
          </p:nvPr>
        </p:nvSpPr>
        <p:spPr/>
        <p:txBody>
          <a:bodyPr/>
          <a:lstStyle/>
          <a:p>
            <a:fld id="{FD2766A6-3C10-4AB8-86A1-BB1F0CDA7EFE}" type="datetimeFigureOut">
              <a:rPr lang="en-US" smtClean="0"/>
              <a:t>9/6/2024</a:t>
            </a:fld>
            <a:endParaRPr lang="en-US"/>
          </a:p>
        </p:txBody>
      </p:sp>
      <p:sp>
        <p:nvSpPr>
          <p:cNvPr id="6" name="Footer Placeholder 5">
            <a:extLst>
              <a:ext uri="{FF2B5EF4-FFF2-40B4-BE49-F238E27FC236}">
                <a16:creationId xmlns:a16="http://schemas.microsoft.com/office/drawing/2014/main" id="{FF917A96-3AC0-E936-2C05-DE603B867C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3F4C1C-7B6A-A60D-6518-1B3BD7747CF8}"/>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682744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7B81B1-F5BC-F1FA-2B3A-3F562C4F5886}"/>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07DFAF-96AC-1C21-0919-8B5BE82B09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618368-47DE-4B4B-1D77-27BFFD5A71CE}"/>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2766A6-3C10-4AB8-86A1-BB1F0CDA7EFE}" type="datetimeFigureOut">
              <a:rPr lang="en-US" smtClean="0"/>
              <a:pPr/>
              <a:t>9/6/2024</a:t>
            </a:fld>
            <a:endParaRPr lang="en-US" dirty="0"/>
          </a:p>
        </p:txBody>
      </p:sp>
      <p:sp>
        <p:nvSpPr>
          <p:cNvPr id="5" name="Footer Placeholder 4">
            <a:extLst>
              <a:ext uri="{FF2B5EF4-FFF2-40B4-BE49-F238E27FC236}">
                <a16:creationId xmlns:a16="http://schemas.microsoft.com/office/drawing/2014/main" id="{A21AB598-90B6-8BD1-B3EF-88B459168E39}"/>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5D38597-3DB4-B03D-5154-196DE2F9A846}"/>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060201-1C40-4B39-813D-5CD9493BAEED}" type="slidenum">
              <a:rPr lang="en-US" smtClean="0"/>
              <a:pPr/>
              <a:t>‹#›</a:t>
            </a:fld>
            <a:endParaRPr lang="en-US"/>
          </a:p>
        </p:txBody>
      </p:sp>
    </p:spTree>
    <p:extLst>
      <p:ext uri="{BB962C8B-B14F-4D97-AF65-F5344CB8AC3E}">
        <p14:creationId xmlns:p14="http://schemas.microsoft.com/office/powerpoint/2010/main" val="722351962"/>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248FE-36D8-2E17-09AB-0706DC33830D}"/>
              </a:ext>
            </a:extLst>
          </p:cNvPr>
          <p:cNvSpPr>
            <a:spLocks noGrp="1"/>
          </p:cNvSpPr>
          <p:nvPr>
            <p:ph type="ctrTitle"/>
          </p:nvPr>
        </p:nvSpPr>
        <p:spPr>
          <a:xfrm>
            <a:off x="838201" y="596644"/>
            <a:ext cx="10746213" cy="2496008"/>
          </a:xfrm>
        </p:spPr>
        <p:txBody>
          <a:bodyPr anchor="b">
            <a:normAutofit/>
          </a:bodyPr>
          <a:lstStyle/>
          <a:p>
            <a:r>
              <a:rPr lang="en-US" b="0" i="0" dirty="0">
                <a:solidFill>
                  <a:schemeClr val="tx1"/>
                </a:solidFill>
                <a:effectLst/>
                <a:latin typeface="FranklinGothic-Demi"/>
              </a:rPr>
              <a:t>Chapter 1</a:t>
            </a:r>
            <a:r>
              <a:rPr lang="en-US" dirty="0">
                <a:latin typeface="FranklinGothic-Demi"/>
              </a:rPr>
              <a:t>: Introduction </a:t>
            </a:r>
          </a:p>
        </p:txBody>
      </p:sp>
      <p:pic>
        <p:nvPicPr>
          <p:cNvPr id="4" name="Picture 2" descr="A logo for a university&#10;&#10;Description automatically generated">
            <a:extLst>
              <a:ext uri="{FF2B5EF4-FFF2-40B4-BE49-F238E27FC236}">
                <a16:creationId xmlns:a16="http://schemas.microsoft.com/office/drawing/2014/main" id="{290C80ED-1C87-B7AA-789C-C965D532804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8200" y="3357317"/>
            <a:ext cx="5224939" cy="2862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57128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00EDD19-6802-4EC3-95CE-CFFAB042CF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D17FF6-DC52-227C-AB11-50DBE4A3D2E4}"/>
              </a:ext>
            </a:extLst>
          </p:cNvPr>
          <p:cNvSpPr>
            <a:spLocks noGrp="1"/>
          </p:cNvSpPr>
          <p:nvPr>
            <p:ph type="title"/>
          </p:nvPr>
        </p:nvSpPr>
        <p:spPr>
          <a:xfrm>
            <a:off x="838200" y="365125"/>
            <a:ext cx="10515600" cy="1325563"/>
          </a:xfrm>
        </p:spPr>
        <p:txBody>
          <a:bodyPr>
            <a:normAutofit/>
          </a:bodyPr>
          <a:lstStyle/>
          <a:p>
            <a:r>
              <a:rPr lang="en-US" sz="4200" dirty="0"/>
              <a:t>3. SOFTWARE ARCHITECTURAL DESIGN </a:t>
            </a:r>
          </a:p>
        </p:txBody>
      </p:sp>
      <p:sp>
        <p:nvSpPr>
          <p:cNvPr id="3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FC85176-AD43-EAE6-AD15-1A882F3ACBAB}"/>
              </a:ext>
            </a:extLst>
          </p:cNvPr>
          <p:cNvSpPr>
            <a:spLocks noGrp="1"/>
          </p:cNvSpPr>
          <p:nvPr>
            <p:ph idx="1"/>
          </p:nvPr>
        </p:nvSpPr>
        <p:spPr>
          <a:xfrm>
            <a:off x="838199" y="1929384"/>
            <a:ext cx="11194775" cy="4251960"/>
          </a:xfrm>
        </p:spPr>
        <p:txBody>
          <a:bodyPr>
            <a:noAutofit/>
          </a:bodyPr>
          <a:lstStyle/>
          <a:p>
            <a:pPr marL="342900" indent="-342900">
              <a:lnSpc>
                <a:spcPct val="100000"/>
              </a:lnSpc>
              <a:spcBef>
                <a:spcPts val="0"/>
              </a:spcBef>
              <a:spcAft>
                <a:spcPts val="600"/>
              </a:spcAft>
              <a:buFont typeface="Arial" panose="020B0604020202020204" pitchFamily="34" charset="0"/>
              <a:buChar char="•"/>
            </a:pPr>
            <a:r>
              <a:rPr lang="en-US" sz="2200" dirty="0">
                <a:latin typeface="TimesTen-Roman"/>
              </a:rPr>
              <a:t>A software architecture (Bass, Clements, and </a:t>
            </a:r>
            <a:r>
              <a:rPr lang="en-US" sz="2200" dirty="0" err="1">
                <a:latin typeface="TimesTen-Roman"/>
              </a:rPr>
              <a:t>Kazman</a:t>
            </a:r>
            <a:r>
              <a:rPr lang="en-US" sz="2200" dirty="0">
                <a:latin typeface="TimesTen-Roman"/>
              </a:rPr>
              <a:t> 2003; Shaw and </a:t>
            </a:r>
            <a:r>
              <a:rPr lang="en-US" sz="2200" dirty="0" err="1">
                <a:latin typeface="TimesTen-Roman"/>
              </a:rPr>
              <a:t>Garlan</a:t>
            </a:r>
            <a:r>
              <a:rPr lang="en-US" sz="2200" dirty="0">
                <a:latin typeface="TimesTen-Roman"/>
              </a:rPr>
              <a:t> 1996) separates the overall structure of the system, in terms of components and their interconnections, from the internal details of the individual components.</a:t>
            </a:r>
          </a:p>
          <a:p>
            <a:pPr marL="342900" indent="-342900">
              <a:lnSpc>
                <a:spcPct val="100000"/>
              </a:lnSpc>
              <a:spcBef>
                <a:spcPts val="0"/>
              </a:spcBef>
              <a:spcAft>
                <a:spcPts val="600"/>
              </a:spcAft>
              <a:buFont typeface="Arial" panose="020B0604020202020204" pitchFamily="34" charset="0"/>
              <a:buChar char="•"/>
            </a:pPr>
            <a:r>
              <a:rPr lang="en-US" sz="2200" b="0" i="0" dirty="0">
                <a:effectLst/>
                <a:latin typeface="TimesTen-Roman"/>
              </a:rPr>
              <a:t>A software architecture can be described at different levels of detail. At a </a:t>
            </a:r>
            <a:r>
              <a:rPr lang="en-US" sz="2200" b="1" i="0" dirty="0">
                <a:effectLst/>
                <a:latin typeface="TimesTen-Roman"/>
              </a:rPr>
              <a:t>high level</a:t>
            </a:r>
            <a:r>
              <a:rPr lang="en-US" sz="2200" b="0" i="0" dirty="0">
                <a:effectLst/>
                <a:latin typeface="TimesTen-Roman"/>
              </a:rPr>
              <a:t>, it can describe the decomposition of the software system into </a:t>
            </a:r>
            <a:r>
              <a:rPr lang="en-US" sz="2200" b="1" i="0" dirty="0">
                <a:effectLst/>
                <a:latin typeface="TimesTen-Roman"/>
              </a:rPr>
              <a:t>subsystems</a:t>
            </a:r>
            <a:r>
              <a:rPr lang="en-US" sz="2200" b="0" i="0" dirty="0">
                <a:effectLst/>
                <a:latin typeface="TimesTen-Roman"/>
              </a:rPr>
              <a:t>. At a </a:t>
            </a:r>
            <a:r>
              <a:rPr lang="en-US" sz="2200" b="1" i="0" dirty="0">
                <a:effectLst/>
                <a:latin typeface="TimesTen-Roman"/>
              </a:rPr>
              <a:t>lower level</a:t>
            </a:r>
            <a:r>
              <a:rPr lang="en-US" sz="2200" b="0" i="0" dirty="0">
                <a:effectLst/>
                <a:latin typeface="TimesTen-Roman"/>
              </a:rPr>
              <a:t>, it can describe the decomposition of subsystems into </a:t>
            </a:r>
            <a:r>
              <a:rPr lang="en-US" sz="2200" b="1" i="0" dirty="0">
                <a:effectLst/>
                <a:latin typeface="TimesTen-Roman"/>
              </a:rPr>
              <a:t>modules or components</a:t>
            </a:r>
            <a:r>
              <a:rPr lang="en-US" sz="2200" b="0" i="0" dirty="0">
                <a:effectLst/>
                <a:latin typeface="TimesTen-Roman"/>
              </a:rPr>
              <a:t>. </a:t>
            </a:r>
            <a:endParaRPr lang="en-US" sz="2200" dirty="0">
              <a:latin typeface="TimesTen-Roman"/>
            </a:endParaRPr>
          </a:p>
          <a:p>
            <a:pPr marL="342900" indent="-342900">
              <a:lnSpc>
                <a:spcPct val="100000"/>
              </a:lnSpc>
              <a:spcBef>
                <a:spcPts val="0"/>
              </a:spcBef>
              <a:spcAft>
                <a:spcPts val="600"/>
              </a:spcAft>
              <a:buFont typeface="Arial" panose="020B0604020202020204" pitchFamily="34" charset="0"/>
              <a:buChar char="•"/>
            </a:pPr>
            <a:r>
              <a:rPr lang="en-US" sz="2200" dirty="0">
                <a:latin typeface="TimesTen-Roman"/>
              </a:rPr>
              <a:t>The software quality attributes of a system should be considered when developing the software architecture. These attributes relate </a:t>
            </a:r>
            <a:r>
              <a:rPr lang="en-US" sz="2200" b="1" dirty="0">
                <a:latin typeface="TimesTen-Roman"/>
              </a:rPr>
              <a:t>to how </a:t>
            </a:r>
            <a:r>
              <a:rPr lang="en-US" sz="2200" dirty="0">
                <a:latin typeface="TimesTen-Roman"/>
              </a:rPr>
              <a:t>the architecture addresses important nonfunctional requirements, such as performance, security, and maintainability. </a:t>
            </a:r>
            <a:endParaRPr lang="en-US" sz="2200" dirty="0">
              <a:latin typeface="+mj-lt"/>
              <a:ea typeface="+mj-ea"/>
              <a:cs typeface="+mj-cs"/>
            </a:endParaRPr>
          </a:p>
        </p:txBody>
      </p:sp>
    </p:spTree>
    <p:extLst>
      <p:ext uri="{BB962C8B-B14F-4D97-AF65-F5344CB8AC3E}">
        <p14:creationId xmlns:p14="http://schemas.microsoft.com/office/powerpoint/2010/main" val="32850540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00EDD19-6802-4EC3-95CE-CFFAB042CF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D17FF6-DC52-227C-AB11-50DBE4A3D2E4}"/>
              </a:ext>
            </a:extLst>
          </p:cNvPr>
          <p:cNvSpPr>
            <a:spLocks noGrp="1"/>
          </p:cNvSpPr>
          <p:nvPr>
            <p:ph type="title"/>
          </p:nvPr>
        </p:nvSpPr>
        <p:spPr>
          <a:xfrm>
            <a:off x="838200" y="365125"/>
            <a:ext cx="10515600" cy="1325563"/>
          </a:xfrm>
        </p:spPr>
        <p:txBody>
          <a:bodyPr>
            <a:normAutofit/>
          </a:bodyPr>
          <a:lstStyle/>
          <a:p>
            <a:r>
              <a:rPr lang="en-US" sz="4200" dirty="0"/>
              <a:t>4. METHOD AND NOTATION </a:t>
            </a:r>
          </a:p>
        </p:txBody>
      </p:sp>
      <p:sp>
        <p:nvSpPr>
          <p:cNvPr id="3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FC85176-AD43-EAE6-AD15-1A882F3ACBAB}"/>
              </a:ext>
            </a:extLst>
          </p:cNvPr>
          <p:cNvSpPr>
            <a:spLocks noGrp="1"/>
          </p:cNvSpPr>
          <p:nvPr>
            <p:ph idx="1"/>
          </p:nvPr>
        </p:nvSpPr>
        <p:spPr>
          <a:xfrm>
            <a:off x="838199" y="1929384"/>
            <a:ext cx="11194775" cy="4251960"/>
          </a:xfrm>
        </p:spPr>
        <p:txBody>
          <a:bodyPr>
            <a:noAutofit/>
          </a:bodyPr>
          <a:lstStyle/>
          <a:p>
            <a:pPr marL="342900" indent="-342900">
              <a:lnSpc>
                <a:spcPct val="100000"/>
              </a:lnSpc>
              <a:spcBef>
                <a:spcPts val="0"/>
              </a:spcBef>
              <a:spcAft>
                <a:spcPts val="600"/>
              </a:spcAft>
              <a:buFont typeface="Arial" panose="020B0604020202020204" pitchFamily="34" charset="0"/>
              <a:buChar char="•"/>
            </a:pPr>
            <a:r>
              <a:rPr lang="en-US" sz="2400" b="0" i="0" dirty="0">
                <a:effectLst/>
                <a:latin typeface="TimesTen-Roman"/>
              </a:rPr>
              <a:t>A </a:t>
            </a:r>
            <a:r>
              <a:rPr lang="en-US" sz="2400" b="1" i="0" dirty="0">
                <a:effectLst/>
                <a:latin typeface="TimesTen-Bold"/>
              </a:rPr>
              <a:t>software design notation </a:t>
            </a:r>
            <a:r>
              <a:rPr lang="en-US" sz="2400" b="0" i="0" dirty="0">
                <a:effectLst/>
                <a:latin typeface="TimesTen-Roman"/>
              </a:rPr>
              <a:t>is a means of describing a software design either graphically or </a:t>
            </a:r>
            <a:r>
              <a:rPr lang="en-US" sz="2400" dirty="0">
                <a:latin typeface="TimesTen-Roman"/>
              </a:rPr>
              <a:t>textually</a:t>
            </a:r>
            <a:r>
              <a:rPr lang="en-US" sz="2400" b="0" i="0" dirty="0">
                <a:effectLst/>
                <a:latin typeface="TimesTen-Roman"/>
              </a:rPr>
              <a:t> or both.</a:t>
            </a:r>
            <a:r>
              <a:rPr lang="en-US" sz="2000" dirty="0"/>
              <a:t> </a:t>
            </a:r>
          </a:p>
          <a:p>
            <a:pPr marL="342900" indent="-342900">
              <a:lnSpc>
                <a:spcPct val="100000"/>
              </a:lnSpc>
              <a:spcBef>
                <a:spcPts val="0"/>
              </a:spcBef>
              <a:spcAft>
                <a:spcPts val="600"/>
              </a:spcAft>
              <a:buFont typeface="Arial" panose="020B0604020202020204" pitchFamily="34" charset="0"/>
              <a:buChar char="•"/>
            </a:pPr>
            <a:r>
              <a:rPr lang="en-US" sz="2400" b="0" i="0" dirty="0">
                <a:effectLst/>
                <a:latin typeface="TimesTen-Roman"/>
              </a:rPr>
              <a:t>UML is a graphical notation for object-oriented software applications. </a:t>
            </a:r>
            <a:r>
              <a:rPr lang="en-US" sz="1400" dirty="0"/>
              <a:t/>
            </a:r>
            <a:br>
              <a:rPr lang="en-US" sz="1400" dirty="0"/>
            </a:br>
            <a:endParaRPr lang="en-US" sz="2000" dirty="0"/>
          </a:p>
          <a:p>
            <a:pPr marL="0" indent="0">
              <a:lnSpc>
                <a:spcPct val="100000"/>
              </a:lnSpc>
              <a:spcBef>
                <a:spcPts val="0"/>
              </a:spcBef>
              <a:spcAft>
                <a:spcPts val="600"/>
              </a:spcAft>
              <a:buNone/>
            </a:pPr>
            <a:r>
              <a:rPr lang="en-US" sz="2400" dirty="0">
                <a:latin typeface="TimesTen-Roman"/>
              </a:rPr>
              <a:t/>
            </a:r>
            <a:br>
              <a:rPr lang="en-US" sz="2400" dirty="0">
                <a:latin typeface="TimesTen-Roman"/>
              </a:rPr>
            </a:br>
            <a:r>
              <a:rPr lang="en-US" sz="2400" dirty="0">
                <a:latin typeface="TimesTen-Roman"/>
              </a:rPr>
              <a:t>class </a:t>
            </a:r>
            <a:r>
              <a:rPr lang="en-US" sz="2400" dirty="0" err="1">
                <a:latin typeface="TimesTen-Roman"/>
              </a:rPr>
              <a:t>CardAccount</a:t>
            </a:r>
            <a:endParaRPr lang="en-US" sz="2400" dirty="0">
              <a:latin typeface="TimesTen-Roman"/>
            </a:endParaRPr>
          </a:p>
          <a:p>
            <a:pPr marL="0" indent="0">
              <a:lnSpc>
                <a:spcPct val="100000"/>
              </a:lnSpc>
              <a:spcBef>
                <a:spcPts val="0"/>
              </a:spcBef>
              <a:spcAft>
                <a:spcPts val="600"/>
              </a:spcAft>
              <a:buNone/>
            </a:pPr>
            <a:r>
              <a:rPr lang="en-US" sz="2400" dirty="0">
                <a:latin typeface="TimesTen-Roman"/>
              </a:rPr>
              <a:t>{</a:t>
            </a:r>
          </a:p>
          <a:p>
            <a:pPr marL="0" indent="0">
              <a:lnSpc>
                <a:spcPct val="100000"/>
              </a:lnSpc>
              <a:spcBef>
                <a:spcPts val="0"/>
              </a:spcBef>
              <a:spcAft>
                <a:spcPts val="600"/>
              </a:spcAft>
              <a:buNone/>
            </a:pPr>
            <a:r>
              <a:rPr lang="en-US" sz="2400" dirty="0">
                <a:latin typeface="TimesTen-Roman"/>
              </a:rPr>
              <a:t>     </a:t>
            </a:r>
            <a:r>
              <a:rPr lang="en-US" sz="2400" dirty="0" err="1">
                <a:latin typeface="TimesTen-Roman"/>
              </a:rPr>
              <a:t>cardId</a:t>
            </a:r>
            <a:r>
              <a:rPr lang="en-US" sz="2400" dirty="0">
                <a:latin typeface="TimesTen-Roman"/>
              </a:rPr>
              <a:t>: String;</a:t>
            </a:r>
          </a:p>
          <a:p>
            <a:pPr marL="0" indent="0">
              <a:lnSpc>
                <a:spcPct val="100000"/>
              </a:lnSpc>
              <a:spcBef>
                <a:spcPts val="0"/>
              </a:spcBef>
              <a:spcAft>
                <a:spcPts val="600"/>
              </a:spcAft>
              <a:buNone/>
            </a:pPr>
            <a:r>
              <a:rPr lang="en-US" sz="2400" dirty="0">
                <a:latin typeface="TimesTen-Roman"/>
              </a:rPr>
              <a:t>     account </a:t>
            </a:r>
            <a:r>
              <a:rPr lang="en-US" sz="2400" dirty="0" err="1">
                <a:latin typeface="TimesTen-Roman"/>
              </a:rPr>
              <a:t>tNumber</a:t>
            </a:r>
            <a:r>
              <a:rPr lang="en-US" sz="2400" dirty="0">
                <a:latin typeface="TimesTen-Roman"/>
              </a:rPr>
              <a:t>: String; </a:t>
            </a:r>
          </a:p>
          <a:p>
            <a:pPr marL="0" indent="0">
              <a:lnSpc>
                <a:spcPct val="100000"/>
              </a:lnSpc>
              <a:spcBef>
                <a:spcPts val="0"/>
              </a:spcBef>
              <a:spcAft>
                <a:spcPts val="600"/>
              </a:spcAft>
              <a:buNone/>
            </a:pPr>
            <a:r>
              <a:rPr lang="en-US" sz="2400" dirty="0">
                <a:latin typeface="TimesTen-Roman"/>
              </a:rPr>
              <a:t>     </a:t>
            </a:r>
            <a:r>
              <a:rPr lang="en-US" sz="2400" dirty="0" err="1">
                <a:latin typeface="TimesTen-Roman"/>
              </a:rPr>
              <a:t>accountType</a:t>
            </a:r>
            <a:r>
              <a:rPr lang="en-US" sz="2400" dirty="0">
                <a:latin typeface="TimesTen-Roman"/>
              </a:rPr>
              <a:t>: String</a:t>
            </a:r>
          </a:p>
          <a:p>
            <a:pPr marL="0" indent="0">
              <a:lnSpc>
                <a:spcPct val="100000"/>
              </a:lnSpc>
              <a:spcBef>
                <a:spcPts val="0"/>
              </a:spcBef>
              <a:spcAft>
                <a:spcPts val="600"/>
              </a:spcAft>
              <a:buNone/>
            </a:pPr>
            <a:r>
              <a:rPr lang="en-US" sz="2400" dirty="0">
                <a:latin typeface="TimesTen-Roman"/>
              </a:rPr>
              <a:t>}</a:t>
            </a:r>
          </a:p>
        </p:txBody>
      </p:sp>
      <p:pic>
        <p:nvPicPr>
          <p:cNvPr id="7" name="Picture 6">
            <a:extLst>
              <a:ext uri="{FF2B5EF4-FFF2-40B4-BE49-F238E27FC236}">
                <a16:creationId xmlns:a16="http://schemas.microsoft.com/office/drawing/2014/main" id="{683195FD-D7F9-A558-9EFD-F6AF8312E271}"/>
              </a:ext>
            </a:extLst>
          </p:cNvPr>
          <p:cNvPicPr>
            <a:picLocks noChangeAspect="1"/>
          </p:cNvPicPr>
          <p:nvPr/>
        </p:nvPicPr>
        <p:blipFill>
          <a:blip r:embed="rId3"/>
          <a:stretch>
            <a:fillRect/>
          </a:stretch>
        </p:blipFill>
        <p:spPr>
          <a:xfrm>
            <a:off x="6613246" y="4055364"/>
            <a:ext cx="2635814" cy="1658490"/>
          </a:xfrm>
          <a:prstGeom prst="rect">
            <a:avLst/>
          </a:prstGeom>
        </p:spPr>
      </p:pic>
    </p:spTree>
    <p:extLst>
      <p:ext uri="{BB962C8B-B14F-4D97-AF65-F5344CB8AC3E}">
        <p14:creationId xmlns:p14="http://schemas.microsoft.com/office/powerpoint/2010/main" val="30677728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00EDD19-6802-4EC3-95CE-CFFAB042CF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D17FF6-DC52-227C-AB11-50DBE4A3D2E4}"/>
              </a:ext>
            </a:extLst>
          </p:cNvPr>
          <p:cNvSpPr>
            <a:spLocks noGrp="1"/>
          </p:cNvSpPr>
          <p:nvPr>
            <p:ph type="title"/>
          </p:nvPr>
        </p:nvSpPr>
        <p:spPr>
          <a:xfrm>
            <a:off x="838200" y="365125"/>
            <a:ext cx="10515600" cy="1325563"/>
          </a:xfrm>
        </p:spPr>
        <p:txBody>
          <a:bodyPr>
            <a:normAutofit/>
          </a:bodyPr>
          <a:lstStyle/>
          <a:p>
            <a:r>
              <a:rPr lang="en-US" sz="4200" dirty="0"/>
              <a:t>4. METHOD AND NOTATION </a:t>
            </a:r>
          </a:p>
        </p:txBody>
      </p:sp>
      <p:sp>
        <p:nvSpPr>
          <p:cNvPr id="3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FC85176-AD43-EAE6-AD15-1A882F3ACBAB}"/>
              </a:ext>
            </a:extLst>
          </p:cNvPr>
          <p:cNvSpPr>
            <a:spLocks noGrp="1"/>
          </p:cNvSpPr>
          <p:nvPr>
            <p:ph idx="1"/>
          </p:nvPr>
        </p:nvSpPr>
        <p:spPr>
          <a:xfrm>
            <a:off x="838199" y="1929384"/>
            <a:ext cx="11194775" cy="4251960"/>
          </a:xfrm>
        </p:spPr>
        <p:txBody>
          <a:bodyPr>
            <a:noAutofit/>
          </a:bodyPr>
          <a:lstStyle/>
          <a:p>
            <a:pPr marL="342900" indent="-342900">
              <a:lnSpc>
                <a:spcPct val="100000"/>
              </a:lnSpc>
              <a:spcBef>
                <a:spcPts val="0"/>
              </a:spcBef>
              <a:spcAft>
                <a:spcPts val="600"/>
              </a:spcAft>
              <a:buFont typeface="Arial" panose="020B0604020202020204" pitchFamily="34" charset="0"/>
              <a:buChar char="•"/>
            </a:pPr>
            <a:r>
              <a:rPr lang="en-US" sz="2000" b="0" i="0" dirty="0">
                <a:effectLst/>
                <a:latin typeface="TimesTen-Roman"/>
              </a:rPr>
              <a:t>A </a:t>
            </a:r>
            <a:r>
              <a:rPr lang="en-US" sz="2000" b="1" i="0" dirty="0">
                <a:effectLst/>
                <a:latin typeface="TimesTen-Bold"/>
              </a:rPr>
              <a:t>software design concept </a:t>
            </a:r>
            <a:r>
              <a:rPr lang="en-US" sz="2000" b="0" i="0" dirty="0">
                <a:effectLst/>
                <a:latin typeface="TimesTen-Roman"/>
              </a:rPr>
              <a:t>is a fundamental idea that can be applied to designing a system. For example, information hiding is a software design concept.</a:t>
            </a:r>
          </a:p>
          <a:p>
            <a:pPr marL="342900" indent="-342900">
              <a:lnSpc>
                <a:spcPct val="100000"/>
              </a:lnSpc>
              <a:spcBef>
                <a:spcPts val="0"/>
              </a:spcBef>
              <a:spcAft>
                <a:spcPts val="600"/>
              </a:spcAft>
              <a:buFont typeface="Arial" panose="020B0604020202020204" pitchFamily="34" charset="0"/>
              <a:buChar char="•"/>
            </a:pPr>
            <a:r>
              <a:rPr lang="en-US" sz="2000" b="0" i="0" dirty="0">
                <a:effectLst/>
                <a:latin typeface="TimesTen-Roman"/>
              </a:rPr>
              <a:t>A </a:t>
            </a:r>
            <a:r>
              <a:rPr lang="en-US" sz="2000" b="1" i="0" dirty="0">
                <a:effectLst/>
                <a:latin typeface="TimesTen-Bold"/>
              </a:rPr>
              <a:t>software design strategy </a:t>
            </a:r>
            <a:r>
              <a:rPr lang="en-US" sz="2000" b="0" i="0" dirty="0">
                <a:effectLst/>
                <a:latin typeface="TimesTen-Roman"/>
              </a:rPr>
              <a:t>is an overall plan and direction for developing a design. For example, object-oriented decomposition is a software design strategy.</a:t>
            </a:r>
          </a:p>
          <a:p>
            <a:pPr marL="342900" indent="-342900">
              <a:lnSpc>
                <a:spcPct val="100000"/>
              </a:lnSpc>
              <a:spcBef>
                <a:spcPts val="0"/>
              </a:spcBef>
              <a:spcAft>
                <a:spcPts val="600"/>
              </a:spcAft>
              <a:buFont typeface="Arial" panose="020B0604020202020204" pitchFamily="34" charset="0"/>
              <a:buChar char="•"/>
            </a:pPr>
            <a:r>
              <a:rPr lang="en-US" sz="2000" b="1" i="0" dirty="0">
                <a:effectLst/>
                <a:latin typeface="TimesTen-Bold"/>
              </a:rPr>
              <a:t>Software structuring criteria </a:t>
            </a:r>
            <a:r>
              <a:rPr lang="en-US" sz="2000" b="0" i="0" dirty="0">
                <a:effectLst/>
                <a:latin typeface="TimesTen-Roman"/>
              </a:rPr>
              <a:t>are heuristics or guidelines used to help a designer in structuring a software system into its components. For example, object structuring criteria provide guidelines for decomposing the system into objects.</a:t>
            </a:r>
            <a:r>
              <a:rPr lang="en-US" sz="2000" dirty="0"/>
              <a:t> </a:t>
            </a:r>
          </a:p>
          <a:p>
            <a:pPr marL="342900" indent="-342900">
              <a:lnSpc>
                <a:spcPct val="100000"/>
              </a:lnSpc>
              <a:spcBef>
                <a:spcPts val="0"/>
              </a:spcBef>
              <a:spcAft>
                <a:spcPts val="600"/>
              </a:spcAft>
              <a:buFont typeface="Arial" panose="020B0604020202020204" pitchFamily="34" charset="0"/>
              <a:buChar char="•"/>
            </a:pPr>
            <a:r>
              <a:rPr lang="en-US" sz="2000" b="0" i="0" dirty="0">
                <a:effectLst/>
                <a:latin typeface="TimesTen-Roman"/>
              </a:rPr>
              <a:t>A </a:t>
            </a:r>
            <a:r>
              <a:rPr lang="en-US" sz="2000" b="1" i="0" dirty="0">
                <a:effectLst/>
                <a:latin typeface="TimesTen-Bold"/>
              </a:rPr>
              <a:t>software design method </a:t>
            </a:r>
            <a:r>
              <a:rPr lang="en-US" sz="2000" b="0" i="0" dirty="0">
                <a:effectLst/>
                <a:latin typeface="TimesTen-Roman"/>
              </a:rPr>
              <a:t>is a systematic approach that describes the sequence of steps to follow in order to create a design, given the software requirements of the application</a:t>
            </a:r>
            <a:r>
              <a:rPr lang="en-US" sz="2000" dirty="0"/>
              <a:t> </a:t>
            </a:r>
          </a:p>
          <a:p>
            <a:pPr marL="342900" indent="-342900">
              <a:lnSpc>
                <a:spcPct val="100000"/>
              </a:lnSpc>
              <a:spcBef>
                <a:spcPts val="0"/>
              </a:spcBef>
              <a:spcAft>
                <a:spcPts val="600"/>
              </a:spcAft>
              <a:buFont typeface="Arial" panose="020B0604020202020204" pitchFamily="34" charset="0"/>
              <a:buChar char="•"/>
            </a:pPr>
            <a:r>
              <a:rPr lang="en-US" sz="2000" b="0" i="0" dirty="0">
                <a:effectLst/>
                <a:latin typeface="TimesTen-Roman"/>
              </a:rPr>
              <a:t>The Collaborative Object Modeling and Design Method, or </a:t>
            </a:r>
            <a:r>
              <a:rPr lang="en-US" sz="2000" b="1" i="0" dirty="0">
                <a:effectLst/>
                <a:latin typeface="TimesTen-Roman"/>
              </a:rPr>
              <a:t>COMET</a:t>
            </a:r>
            <a:r>
              <a:rPr lang="en-US" sz="2000" b="0" i="0" dirty="0">
                <a:effectLst/>
                <a:latin typeface="TimesTen-Roman"/>
              </a:rPr>
              <a:t>, uses the </a:t>
            </a:r>
            <a:r>
              <a:rPr lang="en-US" sz="2000" b="1" i="0" dirty="0">
                <a:effectLst/>
                <a:latin typeface="TimesTen-Roman"/>
              </a:rPr>
              <a:t>UML notation </a:t>
            </a:r>
            <a:r>
              <a:rPr lang="en-US" sz="2000" b="0" i="0" dirty="0">
                <a:effectLst/>
                <a:latin typeface="TimesTen-Roman"/>
              </a:rPr>
              <a:t>to describe the design. COMET is based on the design concepts of information hiding, classes, inheritance, and concurrent tasks. It uses a </a:t>
            </a:r>
            <a:r>
              <a:rPr lang="en-US" sz="2000" b="1" i="0" dirty="0">
                <a:effectLst/>
                <a:latin typeface="TimesTen-Roman"/>
              </a:rPr>
              <a:t>design strategy of concurrent object design</a:t>
            </a:r>
            <a:r>
              <a:rPr lang="en-US" sz="2000" b="0" i="0" dirty="0">
                <a:effectLst/>
                <a:latin typeface="TimesTen-Roman"/>
              </a:rPr>
              <a:t>.</a:t>
            </a:r>
            <a:endParaRPr lang="en-US" sz="2000" dirty="0">
              <a:latin typeface="TimesTen-Roman"/>
            </a:endParaRPr>
          </a:p>
        </p:txBody>
      </p:sp>
    </p:spTree>
    <p:extLst>
      <p:ext uri="{BB962C8B-B14F-4D97-AF65-F5344CB8AC3E}">
        <p14:creationId xmlns:p14="http://schemas.microsoft.com/office/powerpoint/2010/main" val="32006272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00EDD19-6802-4EC3-95CE-CFFAB042CF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D17FF6-DC52-227C-AB11-50DBE4A3D2E4}"/>
              </a:ext>
            </a:extLst>
          </p:cNvPr>
          <p:cNvSpPr>
            <a:spLocks noGrp="1"/>
          </p:cNvSpPr>
          <p:nvPr>
            <p:ph type="title"/>
          </p:nvPr>
        </p:nvSpPr>
        <p:spPr>
          <a:xfrm>
            <a:off x="838200" y="365125"/>
            <a:ext cx="11194774" cy="1325563"/>
          </a:xfrm>
        </p:spPr>
        <p:txBody>
          <a:bodyPr>
            <a:normAutofit fontScale="90000"/>
          </a:bodyPr>
          <a:lstStyle/>
          <a:p>
            <a:r>
              <a:rPr lang="en-US" sz="4200" dirty="0"/>
              <a:t>5. COMET: A UML-BASED SOFTWARE MODELING AND DESIGN METHOD FOR SOFTWARE APPLICATIONS </a:t>
            </a:r>
          </a:p>
        </p:txBody>
      </p:sp>
      <p:sp>
        <p:nvSpPr>
          <p:cNvPr id="3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FC85176-AD43-EAE6-AD15-1A882F3ACBAB}"/>
              </a:ext>
            </a:extLst>
          </p:cNvPr>
          <p:cNvSpPr>
            <a:spLocks noGrp="1"/>
          </p:cNvSpPr>
          <p:nvPr>
            <p:ph idx="1"/>
          </p:nvPr>
        </p:nvSpPr>
        <p:spPr>
          <a:xfrm>
            <a:off x="838199" y="1929384"/>
            <a:ext cx="11194775" cy="4251960"/>
          </a:xfrm>
        </p:spPr>
        <p:txBody>
          <a:bodyPr>
            <a:noAutofit/>
          </a:bodyPr>
          <a:lstStyle/>
          <a:p>
            <a:pPr marL="342900" indent="-342900">
              <a:lnSpc>
                <a:spcPct val="100000"/>
              </a:lnSpc>
              <a:spcBef>
                <a:spcPts val="0"/>
              </a:spcBef>
              <a:spcAft>
                <a:spcPts val="600"/>
              </a:spcAft>
              <a:buFont typeface="Arial" panose="020B0604020202020204" pitchFamily="34" charset="0"/>
              <a:buChar char="•"/>
            </a:pPr>
            <a:r>
              <a:rPr lang="en-US" sz="2400" b="0" i="0" dirty="0">
                <a:solidFill>
                  <a:srgbClr val="000000"/>
                </a:solidFill>
                <a:effectLst/>
                <a:latin typeface="TimesTen-Roman"/>
              </a:rPr>
              <a:t>This book describes a </a:t>
            </a:r>
            <a:r>
              <a:rPr lang="en-US" sz="2400" b="1" i="0" dirty="0">
                <a:solidFill>
                  <a:srgbClr val="000000"/>
                </a:solidFill>
                <a:effectLst/>
                <a:latin typeface="TimesTen-Roman"/>
              </a:rPr>
              <a:t>UML-based software modeling and architectural design method</a:t>
            </a:r>
            <a:r>
              <a:rPr lang="en-US" sz="2400" b="0" i="0" dirty="0">
                <a:solidFill>
                  <a:srgbClr val="000000"/>
                </a:solidFill>
                <a:effectLst/>
                <a:latin typeface="TimesTen-Roman"/>
              </a:rPr>
              <a:t> called COMET. COMET is an iterative </a:t>
            </a:r>
            <a:r>
              <a:rPr lang="en-US" sz="2400" b="1" i="0" dirty="0">
                <a:solidFill>
                  <a:srgbClr val="000000"/>
                </a:solidFill>
                <a:effectLst/>
                <a:latin typeface="TimesTen-Roman"/>
              </a:rPr>
              <a:t>use case driven </a:t>
            </a:r>
            <a:r>
              <a:rPr lang="en-US" sz="2400" b="0" i="0" dirty="0">
                <a:solidFill>
                  <a:srgbClr val="000000"/>
                </a:solidFill>
                <a:effectLst/>
                <a:latin typeface="TimesTen-Roman"/>
              </a:rPr>
              <a:t>and object-oriented software development method that addresses the requirements, analysis, and design modeling phases of the software development life cycle. </a:t>
            </a:r>
          </a:p>
          <a:p>
            <a:pPr marL="342900" indent="-342900">
              <a:lnSpc>
                <a:spcPct val="100000"/>
              </a:lnSpc>
              <a:spcBef>
                <a:spcPts val="0"/>
              </a:spcBef>
              <a:spcAft>
                <a:spcPts val="600"/>
              </a:spcAft>
              <a:buFont typeface="Arial" panose="020B0604020202020204" pitchFamily="34" charset="0"/>
              <a:buChar char="•"/>
            </a:pPr>
            <a:r>
              <a:rPr lang="en-US" sz="2400" b="0" i="0" dirty="0">
                <a:solidFill>
                  <a:srgbClr val="000000"/>
                </a:solidFill>
                <a:effectLst/>
                <a:latin typeface="TimesTen-Roman"/>
              </a:rPr>
              <a:t>In a </a:t>
            </a:r>
            <a:r>
              <a:rPr lang="en-US" sz="2400" b="0" i="1" dirty="0">
                <a:solidFill>
                  <a:srgbClr val="000000"/>
                </a:solidFill>
                <a:effectLst/>
                <a:latin typeface="TimesTen-Italic"/>
              </a:rPr>
              <a:t>requirements </a:t>
            </a:r>
            <a:r>
              <a:rPr lang="en-US" sz="2400" b="0" i="0" dirty="0">
                <a:solidFill>
                  <a:srgbClr val="000000"/>
                </a:solidFill>
                <a:effectLst/>
                <a:latin typeface="TimesTen-Roman"/>
              </a:rPr>
              <a:t>model, the functional requirements of the system are defined in terms of actors and use cases. </a:t>
            </a:r>
          </a:p>
          <a:p>
            <a:pPr marL="342900" indent="-342900">
              <a:lnSpc>
                <a:spcPct val="100000"/>
              </a:lnSpc>
              <a:spcBef>
                <a:spcPts val="0"/>
              </a:spcBef>
              <a:spcAft>
                <a:spcPts val="600"/>
              </a:spcAft>
              <a:buFont typeface="Arial" panose="020B0604020202020204" pitchFamily="34" charset="0"/>
              <a:buChar char="•"/>
            </a:pPr>
            <a:r>
              <a:rPr lang="en-US" sz="2400" b="0" i="0" dirty="0">
                <a:solidFill>
                  <a:srgbClr val="000000"/>
                </a:solidFill>
                <a:effectLst/>
                <a:latin typeface="TimesTen-Roman"/>
              </a:rPr>
              <a:t>In an </a:t>
            </a:r>
            <a:r>
              <a:rPr lang="en-US" sz="2400" b="0" i="1" dirty="0">
                <a:solidFill>
                  <a:srgbClr val="000000"/>
                </a:solidFill>
                <a:effectLst/>
                <a:latin typeface="TimesTen-Italic"/>
              </a:rPr>
              <a:t>analysis </a:t>
            </a:r>
            <a:r>
              <a:rPr lang="en-US" sz="2400" b="0" i="0" dirty="0">
                <a:solidFill>
                  <a:srgbClr val="000000"/>
                </a:solidFill>
                <a:effectLst/>
                <a:latin typeface="TimesTen-Roman"/>
              </a:rPr>
              <a:t>model, the use case is realized to describe the objects that participate in the use case and their interactions. </a:t>
            </a:r>
          </a:p>
          <a:p>
            <a:pPr marL="342900" indent="-342900">
              <a:lnSpc>
                <a:spcPct val="100000"/>
              </a:lnSpc>
              <a:spcBef>
                <a:spcPts val="0"/>
              </a:spcBef>
              <a:spcAft>
                <a:spcPts val="600"/>
              </a:spcAft>
              <a:buFont typeface="Arial" panose="020B0604020202020204" pitchFamily="34" charset="0"/>
              <a:buChar char="•"/>
            </a:pPr>
            <a:r>
              <a:rPr lang="en-US" sz="2400" b="0" i="0" dirty="0">
                <a:solidFill>
                  <a:srgbClr val="000000"/>
                </a:solidFill>
                <a:effectLst/>
                <a:latin typeface="TimesTen-Roman"/>
              </a:rPr>
              <a:t>In the </a:t>
            </a:r>
            <a:r>
              <a:rPr lang="en-US" sz="2400" b="0" i="1" dirty="0">
                <a:solidFill>
                  <a:srgbClr val="000000"/>
                </a:solidFill>
                <a:effectLst/>
                <a:latin typeface="TimesTen-Italic"/>
              </a:rPr>
              <a:t>design </a:t>
            </a:r>
            <a:r>
              <a:rPr lang="en-US" sz="2400" b="0" i="0" dirty="0">
                <a:solidFill>
                  <a:srgbClr val="000000"/>
                </a:solidFill>
                <a:effectLst/>
                <a:latin typeface="TimesTen-Roman"/>
              </a:rPr>
              <a:t>model, the software architecture is developed, addressing issues of distribution, concurrency, and information hiding.</a:t>
            </a:r>
            <a:r>
              <a:rPr lang="en-US" sz="1200" dirty="0"/>
              <a:t> </a:t>
            </a:r>
            <a:endParaRPr lang="en-US" dirty="0">
              <a:solidFill>
                <a:srgbClr val="000000"/>
              </a:solidFill>
              <a:latin typeface="TimesTen-Roman"/>
            </a:endParaRPr>
          </a:p>
        </p:txBody>
      </p:sp>
    </p:spTree>
    <p:extLst>
      <p:ext uri="{BB962C8B-B14F-4D97-AF65-F5344CB8AC3E}">
        <p14:creationId xmlns:p14="http://schemas.microsoft.com/office/powerpoint/2010/main" val="20301437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00EDD19-6802-4EC3-95CE-CFFAB042CF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D17FF6-DC52-227C-AB11-50DBE4A3D2E4}"/>
              </a:ext>
            </a:extLst>
          </p:cNvPr>
          <p:cNvSpPr>
            <a:spLocks noGrp="1"/>
          </p:cNvSpPr>
          <p:nvPr>
            <p:ph type="title"/>
          </p:nvPr>
        </p:nvSpPr>
        <p:spPr>
          <a:xfrm>
            <a:off x="838200" y="365125"/>
            <a:ext cx="11194774" cy="1325563"/>
          </a:xfrm>
        </p:spPr>
        <p:txBody>
          <a:bodyPr>
            <a:normAutofit/>
          </a:bodyPr>
          <a:lstStyle/>
          <a:p>
            <a:r>
              <a:rPr lang="en-US" sz="4200" dirty="0"/>
              <a:t>6. UML AS A STANDARD </a:t>
            </a:r>
          </a:p>
        </p:txBody>
      </p:sp>
      <p:sp>
        <p:nvSpPr>
          <p:cNvPr id="3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FC85176-AD43-EAE6-AD15-1A882F3ACBAB}"/>
              </a:ext>
            </a:extLst>
          </p:cNvPr>
          <p:cNvSpPr>
            <a:spLocks noGrp="1"/>
          </p:cNvSpPr>
          <p:nvPr>
            <p:ph idx="1"/>
          </p:nvPr>
        </p:nvSpPr>
        <p:spPr>
          <a:xfrm>
            <a:off x="838199" y="1844718"/>
            <a:ext cx="11194775" cy="4251960"/>
          </a:xfrm>
        </p:spPr>
        <p:txBody>
          <a:bodyPr>
            <a:noAutofit/>
          </a:bodyPr>
          <a:lstStyle/>
          <a:p>
            <a:pPr>
              <a:lnSpc>
                <a:spcPct val="120000"/>
              </a:lnSpc>
            </a:pPr>
            <a:r>
              <a:rPr lang="en-US" sz="2000" b="0" i="0" dirty="0" smtClean="0">
                <a:solidFill>
                  <a:srgbClr val="000000"/>
                </a:solidFill>
                <a:effectLst/>
                <a:latin typeface="TimesTen-Roman"/>
              </a:rPr>
              <a:t>UML: </a:t>
            </a:r>
            <a:r>
              <a:rPr lang="en-US" sz="2000" b="0" i="0" dirty="0">
                <a:solidFill>
                  <a:srgbClr val="000000"/>
                </a:solidFill>
                <a:effectLst/>
                <a:latin typeface="TimesTen-Roman"/>
              </a:rPr>
              <a:t>a standard modeling language and notation for describing object-oriented designs</a:t>
            </a:r>
            <a:r>
              <a:rPr lang="en-US" sz="1800" b="0" i="0" dirty="0">
                <a:solidFill>
                  <a:srgbClr val="000000"/>
                </a:solidFill>
                <a:effectLst/>
                <a:latin typeface="TimesTen-Roman"/>
              </a:rPr>
              <a:t>.</a:t>
            </a:r>
          </a:p>
          <a:p>
            <a:pPr>
              <a:lnSpc>
                <a:spcPct val="120000"/>
              </a:lnSpc>
            </a:pPr>
            <a:r>
              <a:rPr lang="en-US" sz="2000" b="0" i="0" dirty="0">
                <a:solidFill>
                  <a:srgbClr val="000000"/>
                </a:solidFill>
                <a:effectLst/>
                <a:latin typeface="TimesTen-Roman"/>
              </a:rPr>
              <a:t>The OMG </a:t>
            </a:r>
            <a:r>
              <a:rPr lang="en-US" sz="2000" dirty="0">
                <a:solidFill>
                  <a:srgbClr val="000000"/>
                </a:solidFill>
                <a:latin typeface="TimesTen-Roman"/>
              </a:rPr>
              <a:t>(Object Management </a:t>
            </a:r>
            <a:r>
              <a:rPr lang="en-US" sz="2000" dirty="0" smtClean="0">
                <a:solidFill>
                  <a:srgbClr val="000000"/>
                </a:solidFill>
                <a:latin typeface="TimesTen-Roman"/>
              </a:rPr>
              <a:t>Group) maintains </a:t>
            </a:r>
            <a:r>
              <a:rPr lang="en-US" sz="2000" b="0" i="0" dirty="0">
                <a:solidFill>
                  <a:srgbClr val="000000"/>
                </a:solidFill>
                <a:effectLst/>
                <a:latin typeface="TimesTen-Roman"/>
              </a:rPr>
              <a:t>UML as a standard. The first adopted version of the standard was UML 1.3. There were minor revisions with UML 1.4 and 1.5. A major revision to the notation was made in 2003 with UML 2.0. The latest books on UML conform to UML 2.0.</a:t>
            </a:r>
            <a:r>
              <a:rPr lang="en-US" sz="900" dirty="0"/>
              <a:t/>
            </a:r>
            <a:br>
              <a:rPr lang="en-US" sz="900" dirty="0"/>
            </a:br>
            <a:r>
              <a:rPr lang="en-US" sz="1200" dirty="0"/>
              <a:t/>
            </a:r>
            <a:br>
              <a:rPr lang="en-US" sz="1200" dirty="0"/>
            </a:br>
            <a:r>
              <a:rPr lang="en-US" sz="1800" dirty="0"/>
              <a:t/>
            </a:r>
            <a:br>
              <a:rPr lang="en-US" sz="1800" dirty="0"/>
            </a:br>
            <a:r>
              <a:rPr lang="en-US" sz="1800" dirty="0"/>
              <a:t/>
            </a:r>
            <a:br>
              <a:rPr lang="en-US" sz="1800" dirty="0"/>
            </a:br>
            <a:endParaRPr lang="en-US" sz="1200" dirty="0"/>
          </a:p>
          <a:p>
            <a:pPr marL="342900" indent="-342900">
              <a:lnSpc>
                <a:spcPct val="100000"/>
              </a:lnSpc>
              <a:spcBef>
                <a:spcPts val="0"/>
              </a:spcBef>
              <a:spcAft>
                <a:spcPts val="600"/>
              </a:spcAft>
              <a:buFont typeface="Arial" panose="020B0604020202020204" pitchFamily="34" charset="0"/>
              <a:buChar char="•"/>
            </a:pPr>
            <a:endParaRPr lang="en-US" dirty="0">
              <a:solidFill>
                <a:srgbClr val="000000"/>
              </a:solidFill>
              <a:latin typeface="TimesTen-Roman"/>
            </a:endParaRPr>
          </a:p>
        </p:txBody>
      </p:sp>
      <p:pic>
        <p:nvPicPr>
          <p:cNvPr id="4" name="Picture 3">
            <a:extLst>
              <a:ext uri="{FF2B5EF4-FFF2-40B4-BE49-F238E27FC236}">
                <a16:creationId xmlns:a16="http://schemas.microsoft.com/office/drawing/2014/main" id="{5AC4023C-826D-62F0-C682-C0FB1A3339A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92301" y="3546668"/>
            <a:ext cx="6202685" cy="2868399"/>
          </a:xfrm>
          <a:prstGeom prst="rect">
            <a:avLst/>
          </a:prstGeom>
          <a:noFill/>
          <a:ln>
            <a:noFill/>
          </a:ln>
        </p:spPr>
      </p:pic>
      <p:sp>
        <p:nvSpPr>
          <p:cNvPr id="5" name="Rectangle 4"/>
          <p:cNvSpPr/>
          <p:nvPr/>
        </p:nvSpPr>
        <p:spPr>
          <a:xfrm>
            <a:off x="9610880" y="5768736"/>
            <a:ext cx="2352814" cy="646331"/>
          </a:xfrm>
          <a:prstGeom prst="rect">
            <a:avLst/>
          </a:prstGeom>
        </p:spPr>
        <p:txBody>
          <a:bodyPr wrap="square">
            <a:spAutoFit/>
          </a:bodyPr>
          <a:lstStyle/>
          <a:p>
            <a:pPr>
              <a:spcBef>
                <a:spcPts val="1200"/>
              </a:spcBef>
            </a:pPr>
            <a:r>
              <a:rPr lang="en-US" dirty="0">
                <a:solidFill>
                  <a:srgbClr val="0000CC"/>
                </a:solidFill>
              </a:rPr>
              <a:t>Latest version 2.5.1, published Dec/2017</a:t>
            </a:r>
          </a:p>
        </p:txBody>
      </p:sp>
    </p:spTree>
    <p:extLst>
      <p:ext uri="{BB962C8B-B14F-4D97-AF65-F5344CB8AC3E}">
        <p14:creationId xmlns:p14="http://schemas.microsoft.com/office/powerpoint/2010/main" val="33516981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17FF6-DC52-227C-AB11-50DBE4A3D2E4}"/>
              </a:ext>
            </a:extLst>
          </p:cNvPr>
          <p:cNvSpPr>
            <a:spLocks noGrp="1"/>
          </p:cNvSpPr>
          <p:nvPr>
            <p:ph type="title"/>
          </p:nvPr>
        </p:nvSpPr>
        <p:spPr>
          <a:xfrm>
            <a:off x="838200" y="365125"/>
            <a:ext cx="11194774" cy="1325563"/>
          </a:xfrm>
        </p:spPr>
        <p:txBody>
          <a:bodyPr>
            <a:normAutofit/>
          </a:bodyPr>
          <a:lstStyle/>
          <a:p>
            <a:r>
              <a:rPr lang="en-US" sz="4200" dirty="0"/>
              <a:t>6.1 Model-Driven Architecture with UML </a:t>
            </a:r>
          </a:p>
        </p:txBody>
      </p:sp>
      <p:sp>
        <p:nvSpPr>
          <p:cNvPr id="3" name="Content Placeholder 2">
            <a:extLst>
              <a:ext uri="{FF2B5EF4-FFF2-40B4-BE49-F238E27FC236}">
                <a16:creationId xmlns:a16="http://schemas.microsoft.com/office/drawing/2014/main" id="{8FC85176-AD43-EAE6-AD15-1A882F3ACBAB}"/>
              </a:ext>
            </a:extLst>
          </p:cNvPr>
          <p:cNvSpPr>
            <a:spLocks noGrp="1"/>
          </p:cNvSpPr>
          <p:nvPr>
            <p:ph idx="1"/>
          </p:nvPr>
        </p:nvSpPr>
        <p:spPr>
          <a:xfrm>
            <a:off x="838199" y="1929384"/>
            <a:ext cx="11194775" cy="4251960"/>
          </a:xfrm>
        </p:spPr>
        <p:txBody>
          <a:bodyPr>
            <a:noAutofit/>
          </a:bodyPr>
          <a:lstStyle/>
          <a:p>
            <a:pPr>
              <a:lnSpc>
                <a:spcPct val="120000"/>
              </a:lnSpc>
            </a:pPr>
            <a:r>
              <a:rPr lang="en-US" sz="2400" b="0" i="0" dirty="0">
                <a:effectLst/>
                <a:latin typeface="TimesTen-Roman"/>
              </a:rPr>
              <a:t>According to the OMG, UML is methodology-independent; UML is a notation for describing the results of an object-oriented analysis and design developed via the methodology of choice.</a:t>
            </a:r>
            <a:r>
              <a:rPr lang="en-US" sz="1000" dirty="0"/>
              <a:t> </a:t>
            </a:r>
          </a:p>
          <a:p>
            <a:pPr>
              <a:lnSpc>
                <a:spcPct val="120000"/>
              </a:lnSpc>
            </a:pPr>
            <a:r>
              <a:rPr lang="en-US" sz="2400" b="0" i="0" dirty="0">
                <a:effectLst/>
                <a:latin typeface="TimesTen-Roman"/>
              </a:rPr>
              <a:t>A UML model can be either a platform-independent model (PIM) or a platform-specific model (PSM). The PIM is a precise model of the software architecture before a commitment is made to a specific platform.</a:t>
            </a:r>
            <a:r>
              <a:rPr lang="en-US" sz="1000" dirty="0"/>
              <a:t> </a:t>
            </a:r>
          </a:p>
          <a:p>
            <a:pPr>
              <a:lnSpc>
                <a:spcPct val="120000"/>
              </a:lnSpc>
            </a:pPr>
            <a:r>
              <a:rPr lang="en-US" sz="2400" b="0" i="0" dirty="0">
                <a:effectLst/>
                <a:latin typeface="TimesTen-Roman"/>
              </a:rPr>
              <a:t>Developing the PIM first is particularly useful because the same PIM can be mapped to different middleware platforms, such as COM, CORBA, .NET, J2EE, Web Services, or another Web platform.</a:t>
            </a:r>
            <a:endParaRPr lang="en-US" sz="3200" dirty="0">
              <a:latin typeface="TimesTen-Roman"/>
            </a:endParaRPr>
          </a:p>
        </p:txBody>
      </p:sp>
    </p:spTree>
    <p:extLst>
      <p:ext uri="{BB962C8B-B14F-4D97-AF65-F5344CB8AC3E}">
        <p14:creationId xmlns:p14="http://schemas.microsoft.com/office/powerpoint/2010/main" val="21352983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17FF6-DC52-227C-AB11-50DBE4A3D2E4}"/>
              </a:ext>
            </a:extLst>
          </p:cNvPr>
          <p:cNvSpPr>
            <a:spLocks noGrp="1"/>
          </p:cNvSpPr>
          <p:nvPr>
            <p:ph type="title"/>
          </p:nvPr>
        </p:nvSpPr>
        <p:spPr>
          <a:xfrm>
            <a:off x="838200" y="365125"/>
            <a:ext cx="11194774" cy="1325563"/>
          </a:xfrm>
        </p:spPr>
        <p:txBody>
          <a:bodyPr>
            <a:normAutofit/>
          </a:bodyPr>
          <a:lstStyle/>
          <a:p>
            <a:r>
              <a:rPr lang="en-US" sz="4200" dirty="0"/>
              <a:t>7. MULTIPLE VIEWS OF SOFTWARE ARCHITECTURE </a:t>
            </a:r>
          </a:p>
        </p:txBody>
      </p:sp>
      <p:sp>
        <p:nvSpPr>
          <p:cNvPr id="3" name="Content Placeholder 2">
            <a:extLst>
              <a:ext uri="{FF2B5EF4-FFF2-40B4-BE49-F238E27FC236}">
                <a16:creationId xmlns:a16="http://schemas.microsoft.com/office/drawing/2014/main" id="{8FC85176-AD43-EAE6-AD15-1A882F3ACBAB}"/>
              </a:ext>
            </a:extLst>
          </p:cNvPr>
          <p:cNvSpPr>
            <a:spLocks noGrp="1"/>
          </p:cNvSpPr>
          <p:nvPr>
            <p:ph idx="1"/>
          </p:nvPr>
        </p:nvSpPr>
        <p:spPr>
          <a:xfrm>
            <a:off x="838200" y="1929384"/>
            <a:ext cx="5045202" cy="4312390"/>
          </a:xfrm>
        </p:spPr>
        <p:txBody>
          <a:bodyPr>
            <a:noAutofit/>
          </a:bodyPr>
          <a:lstStyle/>
          <a:p>
            <a:pPr>
              <a:lnSpc>
                <a:spcPct val="120000"/>
              </a:lnSpc>
            </a:pPr>
            <a:r>
              <a:rPr lang="en-US" sz="2200" b="0" i="0" dirty="0">
                <a:solidFill>
                  <a:srgbClr val="000000"/>
                </a:solidFill>
                <a:effectLst/>
                <a:latin typeface="TimesTen-Roman"/>
              </a:rPr>
              <a:t>A software architecture can be considered from different perspectives, which are referred to as different views.</a:t>
            </a:r>
            <a:r>
              <a:rPr lang="en-US" sz="2200" dirty="0"/>
              <a:t> </a:t>
            </a:r>
          </a:p>
          <a:p>
            <a:pPr>
              <a:lnSpc>
                <a:spcPct val="120000"/>
              </a:lnSpc>
            </a:pPr>
            <a:r>
              <a:rPr lang="en-US" sz="2200" b="0" i="0" dirty="0" err="1">
                <a:solidFill>
                  <a:srgbClr val="000000"/>
                </a:solidFill>
                <a:effectLst/>
                <a:latin typeface="TimesTen-Roman"/>
              </a:rPr>
              <a:t>Kruchten</a:t>
            </a:r>
            <a:r>
              <a:rPr lang="en-US" sz="2200" b="0" i="0" dirty="0">
                <a:solidFill>
                  <a:srgbClr val="000000"/>
                </a:solidFill>
                <a:effectLst/>
                <a:latin typeface="TimesTen-Roman"/>
              </a:rPr>
              <a:t> (</a:t>
            </a:r>
            <a:r>
              <a:rPr lang="en-US" sz="2200" b="0" i="0" dirty="0" err="1">
                <a:solidFill>
                  <a:srgbClr val="000000"/>
                </a:solidFill>
                <a:effectLst/>
                <a:latin typeface="TimesTen-Roman"/>
              </a:rPr>
              <a:t>Kruchten</a:t>
            </a:r>
            <a:r>
              <a:rPr lang="en-US" sz="2200" b="0" i="0" dirty="0">
                <a:solidFill>
                  <a:srgbClr val="000000"/>
                </a:solidFill>
                <a:effectLst/>
                <a:latin typeface="TimesTen-Roman"/>
              </a:rPr>
              <a:t> 1995) introduced the 4</a:t>
            </a:r>
            <a:r>
              <a:rPr lang="en-US" sz="2200" b="0" i="0" dirty="0">
                <a:solidFill>
                  <a:srgbClr val="000000"/>
                </a:solidFill>
                <a:effectLst/>
                <a:latin typeface="MTSY"/>
              </a:rPr>
              <a:t>+</a:t>
            </a:r>
            <a:r>
              <a:rPr lang="en-US" sz="2200" b="0" i="0" dirty="0">
                <a:solidFill>
                  <a:srgbClr val="000000"/>
                </a:solidFill>
                <a:effectLst/>
                <a:latin typeface="TimesTen-Roman"/>
              </a:rPr>
              <a:t>1 view model of software architecture, in which he advocated a multiple-view modeling approach for software architectures, in which the use case view is the unifying view (the 1 view of the 4</a:t>
            </a:r>
            <a:r>
              <a:rPr lang="en-US" sz="2200" b="0" i="0" dirty="0">
                <a:solidFill>
                  <a:srgbClr val="000000"/>
                </a:solidFill>
                <a:effectLst/>
                <a:latin typeface="MTSY"/>
              </a:rPr>
              <a:t>+</a:t>
            </a:r>
            <a:r>
              <a:rPr lang="en-US" sz="2200" b="0" i="0" dirty="0">
                <a:solidFill>
                  <a:srgbClr val="000000"/>
                </a:solidFill>
                <a:effectLst/>
                <a:latin typeface="TimesTen-Roman"/>
              </a:rPr>
              <a:t>1 views). </a:t>
            </a:r>
            <a:endParaRPr lang="en-US" sz="2200" dirty="0">
              <a:solidFill>
                <a:srgbClr val="000000"/>
              </a:solidFill>
              <a:latin typeface="TimesTen-Roman"/>
            </a:endParaRPr>
          </a:p>
        </p:txBody>
      </p:sp>
      <p:pic>
        <p:nvPicPr>
          <p:cNvPr id="4" name="Picture 3">
            <a:extLst>
              <a:ext uri="{FF2B5EF4-FFF2-40B4-BE49-F238E27FC236}">
                <a16:creationId xmlns:a16="http://schemas.microsoft.com/office/drawing/2014/main" id="{2E806F25-36E1-272D-8A10-E4459D30C3C6}"/>
              </a:ext>
            </a:extLst>
          </p:cNvPr>
          <p:cNvPicPr>
            <a:picLocks noChangeAspect="1"/>
          </p:cNvPicPr>
          <p:nvPr/>
        </p:nvPicPr>
        <p:blipFill>
          <a:blip r:embed="rId3"/>
          <a:stretch>
            <a:fillRect/>
          </a:stretch>
        </p:blipFill>
        <p:spPr>
          <a:xfrm>
            <a:off x="5883402" y="2055813"/>
            <a:ext cx="6305550" cy="3562350"/>
          </a:xfrm>
          <a:prstGeom prst="rect">
            <a:avLst/>
          </a:prstGeom>
        </p:spPr>
      </p:pic>
    </p:spTree>
    <p:extLst>
      <p:ext uri="{BB962C8B-B14F-4D97-AF65-F5344CB8AC3E}">
        <p14:creationId xmlns:p14="http://schemas.microsoft.com/office/powerpoint/2010/main" val="9661633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00EDD19-6802-4EC3-95CE-CFFAB042CF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D17FF6-DC52-227C-AB11-50DBE4A3D2E4}"/>
              </a:ext>
            </a:extLst>
          </p:cNvPr>
          <p:cNvSpPr>
            <a:spLocks noGrp="1"/>
          </p:cNvSpPr>
          <p:nvPr>
            <p:ph type="title"/>
          </p:nvPr>
        </p:nvSpPr>
        <p:spPr>
          <a:xfrm>
            <a:off x="838200" y="365125"/>
            <a:ext cx="11194774" cy="1325563"/>
          </a:xfrm>
        </p:spPr>
        <p:txBody>
          <a:bodyPr>
            <a:normAutofit/>
          </a:bodyPr>
          <a:lstStyle/>
          <a:p>
            <a:r>
              <a:rPr lang="en-US" sz="4200" dirty="0"/>
              <a:t>7. MULTIPLE VIEWS OF SOFTWARE ARCHITECTURE </a:t>
            </a:r>
          </a:p>
        </p:txBody>
      </p:sp>
      <p:sp>
        <p:nvSpPr>
          <p:cNvPr id="3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FC85176-AD43-EAE6-AD15-1A882F3ACBAB}"/>
              </a:ext>
            </a:extLst>
          </p:cNvPr>
          <p:cNvSpPr>
            <a:spLocks noGrp="1"/>
          </p:cNvSpPr>
          <p:nvPr>
            <p:ph idx="1"/>
          </p:nvPr>
        </p:nvSpPr>
        <p:spPr>
          <a:xfrm>
            <a:off x="838200" y="1929384"/>
            <a:ext cx="5045202" cy="4312390"/>
          </a:xfrm>
        </p:spPr>
        <p:txBody>
          <a:bodyPr>
            <a:noAutofit/>
          </a:bodyPr>
          <a:lstStyle/>
          <a:p>
            <a:pPr>
              <a:lnSpc>
                <a:spcPct val="120000"/>
              </a:lnSpc>
            </a:pPr>
            <a:r>
              <a:rPr lang="en-US" sz="2400" b="0" i="0" dirty="0">
                <a:solidFill>
                  <a:srgbClr val="000000"/>
                </a:solidFill>
                <a:effectLst/>
                <a:latin typeface="TimesTen-Roman"/>
              </a:rPr>
              <a:t>The views are the logical view, </a:t>
            </a:r>
            <a:r>
              <a:rPr lang="en-US" sz="2400" i="0" dirty="0">
                <a:solidFill>
                  <a:srgbClr val="000000"/>
                </a:solidFill>
                <a:effectLst/>
                <a:latin typeface="TimesTen-Roman"/>
              </a:rPr>
              <a:t>which is a static modeling view;</a:t>
            </a:r>
            <a:r>
              <a:rPr lang="en-US" sz="2400" b="0" i="0" dirty="0">
                <a:solidFill>
                  <a:srgbClr val="000000"/>
                </a:solidFill>
                <a:effectLst/>
                <a:latin typeface="TimesTen-Roman"/>
              </a:rPr>
              <a:t> </a:t>
            </a:r>
          </a:p>
          <a:p>
            <a:pPr>
              <a:lnSpc>
                <a:spcPct val="120000"/>
              </a:lnSpc>
            </a:pPr>
            <a:r>
              <a:rPr lang="en-US" sz="2400" b="0" i="0" dirty="0">
                <a:solidFill>
                  <a:srgbClr val="000000"/>
                </a:solidFill>
                <a:effectLst/>
                <a:latin typeface="TimesTen-Roman"/>
              </a:rPr>
              <a:t>The process view, which is a concurrent process or task view;</a:t>
            </a:r>
          </a:p>
          <a:p>
            <a:pPr>
              <a:lnSpc>
                <a:spcPct val="120000"/>
              </a:lnSpc>
            </a:pPr>
            <a:r>
              <a:rPr lang="en-US" sz="2400" dirty="0">
                <a:solidFill>
                  <a:srgbClr val="000000"/>
                </a:solidFill>
                <a:latin typeface="TimesTen-Roman"/>
              </a:rPr>
              <a:t>T</a:t>
            </a:r>
            <a:r>
              <a:rPr lang="en-US" sz="2400" b="0" i="0" dirty="0">
                <a:solidFill>
                  <a:srgbClr val="000000"/>
                </a:solidFill>
                <a:effectLst/>
                <a:latin typeface="TimesTen-Roman"/>
              </a:rPr>
              <a:t>he development (implementation</a:t>
            </a:r>
            <a:r>
              <a:rPr lang="en-US" sz="2400" dirty="0">
                <a:solidFill>
                  <a:srgbClr val="000000"/>
                </a:solidFill>
                <a:latin typeface="TimesTen-Roman"/>
              </a:rPr>
              <a:t> and Deployment</a:t>
            </a:r>
            <a:r>
              <a:rPr lang="en-US" sz="2400" b="0" i="0" dirty="0">
                <a:solidFill>
                  <a:srgbClr val="000000"/>
                </a:solidFill>
                <a:effectLst/>
                <a:latin typeface="TimesTen-Roman"/>
              </a:rPr>
              <a:t>) view, which is a subsystem and component design view.</a:t>
            </a:r>
            <a:endParaRPr lang="en-US" sz="2200" dirty="0">
              <a:solidFill>
                <a:srgbClr val="000000"/>
              </a:solidFill>
              <a:latin typeface="TimesTen-Roman"/>
            </a:endParaRPr>
          </a:p>
        </p:txBody>
      </p:sp>
      <p:pic>
        <p:nvPicPr>
          <p:cNvPr id="4" name="Picture 3">
            <a:extLst>
              <a:ext uri="{FF2B5EF4-FFF2-40B4-BE49-F238E27FC236}">
                <a16:creationId xmlns:a16="http://schemas.microsoft.com/office/drawing/2014/main" id="{2E806F25-36E1-272D-8A10-E4459D30C3C6}"/>
              </a:ext>
            </a:extLst>
          </p:cNvPr>
          <p:cNvPicPr>
            <a:picLocks noChangeAspect="1"/>
          </p:cNvPicPr>
          <p:nvPr/>
        </p:nvPicPr>
        <p:blipFill>
          <a:blip r:embed="rId3"/>
          <a:stretch>
            <a:fillRect/>
          </a:stretch>
        </p:blipFill>
        <p:spPr>
          <a:xfrm>
            <a:off x="5883402" y="2055813"/>
            <a:ext cx="6305550" cy="3562350"/>
          </a:xfrm>
          <a:prstGeom prst="rect">
            <a:avLst/>
          </a:prstGeom>
        </p:spPr>
      </p:pic>
    </p:spTree>
    <p:extLst>
      <p:ext uri="{BB962C8B-B14F-4D97-AF65-F5344CB8AC3E}">
        <p14:creationId xmlns:p14="http://schemas.microsoft.com/office/powerpoint/2010/main" val="28248393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00EDD19-6802-4EC3-95CE-CFFAB042CF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D17FF6-DC52-227C-AB11-50DBE4A3D2E4}"/>
              </a:ext>
            </a:extLst>
          </p:cNvPr>
          <p:cNvSpPr>
            <a:spLocks noGrp="1"/>
          </p:cNvSpPr>
          <p:nvPr>
            <p:ph type="title"/>
          </p:nvPr>
        </p:nvSpPr>
        <p:spPr>
          <a:xfrm>
            <a:off x="838200" y="365125"/>
            <a:ext cx="11194774" cy="1325563"/>
          </a:xfrm>
        </p:spPr>
        <p:txBody>
          <a:bodyPr>
            <a:normAutofit/>
          </a:bodyPr>
          <a:lstStyle/>
          <a:p>
            <a:r>
              <a:rPr lang="en-US" sz="4200" dirty="0"/>
              <a:t>7. MULTIPLE VIEWS OF SOFTWARE ARCHITECTURE </a:t>
            </a:r>
          </a:p>
        </p:txBody>
      </p:sp>
      <p:sp>
        <p:nvSpPr>
          <p:cNvPr id="3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FC85176-AD43-EAE6-AD15-1A882F3ACBAB}"/>
              </a:ext>
            </a:extLst>
          </p:cNvPr>
          <p:cNvSpPr>
            <a:spLocks noGrp="1"/>
          </p:cNvSpPr>
          <p:nvPr>
            <p:ph idx="1"/>
          </p:nvPr>
        </p:nvSpPr>
        <p:spPr>
          <a:xfrm>
            <a:off x="838200" y="1929384"/>
            <a:ext cx="10684764" cy="4312390"/>
          </a:xfrm>
        </p:spPr>
        <p:txBody>
          <a:bodyPr>
            <a:noAutofit/>
          </a:bodyPr>
          <a:lstStyle/>
          <a:p>
            <a:pPr marL="0" indent="0">
              <a:lnSpc>
                <a:spcPct val="120000"/>
              </a:lnSpc>
              <a:buNone/>
            </a:pPr>
            <a:r>
              <a:rPr lang="en-US" sz="2400" b="0" i="0" dirty="0">
                <a:solidFill>
                  <a:srgbClr val="000000"/>
                </a:solidFill>
                <a:effectLst/>
                <a:latin typeface="TimesTen-Roman"/>
              </a:rPr>
              <a:t>Hofmeister et al. (</a:t>
            </a:r>
            <a:r>
              <a:rPr lang="en-US" sz="2400" b="0" i="0" dirty="0">
                <a:solidFill>
                  <a:srgbClr val="408080"/>
                </a:solidFill>
                <a:effectLst/>
                <a:latin typeface="TimesTen-Roman"/>
              </a:rPr>
              <a:t>2000</a:t>
            </a:r>
            <a:r>
              <a:rPr lang="en-US" sz="2400" b="0" i="0" dirty="0">
                <a:solidFill>
                  <a:srgbClr val="000000"/>
                </a:solidFill>
                <a:effectLst/>
                <a:latin typeface="TimesTen-Roman"/>
              </a:rPr>
              <a:t>) describe </a:t>
            </a:r>
            <a:r>
              <a:rPr lang="en-US" sz="2400" b="0" i="0" dirty="0">
                <a:effectLst/>
                <a:latin typeface="TimesTen-Roman"/>
              </a:rPr>
              <a:t>an industrial perspective on applied </a:t>
            </a:r>
            <a:r>
              <a:rPr lang="en-US" sz="2400" b="0" i="0" dirty="0">
                <a:solidFill>
                  <a:srgbClr val="000000"/>
                </a:solidFill>
                <a:effectLst/>
                <a:latin typeface="TimesTen-Roman"/>
              </a:rPr>
              <a:t>software architecture consisting of four views: </a:t>
            </a:r>
          </a:p>
          <a:p>
            <a:pPr>
              <a:lnSpc>
                <a:spcPct val="120000"/>
              </a:lnSpc>
            </a:pPr>
            <a:r>
              <a:rPr lang="en-US" sz="2400" b="0" i="0" dirty="0">
                <a:solidFill>
                  <a:srgbClr val="000000"/>
                </a:solidFill>
                <a:effectLst/>
                <a:latin typeface="TimesTen-Roman"/>
              </a:rPr>
              <a:t>A </a:t>
            </a:r>
            <a:r>
              <a:rPr lang="en-US" sz="2400" b="1" i="0" dirty="0">
                <a:solidFill>
                  <a:srgbClr val="000000"/>
                </a:solidFill>
                <a:effectLst/>
                <a:latin typeface="TimesTen-Roman"/>
              </a:rPr>
              <a:t>conceptual view</a:t>
            </a:r>
            <a:r>
              <a:rPr lang="en-US" sz="2400" b="0" i="0" dirty="0">
                <a:solidFill>
                  <a:srgbClr val="000000"/>
                </a:solidFill>
                <a:effectLst/>
                <a:latin typeface="TimesTen-Roman"/>
              </a:rPr>
              <a:t>, which describes the main design elements and the relationships between them; </a:t>
            </a:r>
          </a:p>
          <a:p>
            <a:pPr>
              <a:lnSpc>
                <a:spcPct val="120000"/>
              </a:lnSpc>
            </a:pPr>
            <a:r>
              <a:rPr lang="en-US" sz="2400" dirty="0">
                <a:solidFill>
                  <a:srgbClr val="000000"/>
                </a:solidFill>
                <a:latin typeface="TimesTen-Roman"/>
              </a:rPr>
              <a:t>A</a:t>
            </a:r>
            <a:r>
              <a:rPr lang="en-US" sz="2400" b="0" i="0" dirty="0">
                <a:solidFill>
                  <a:srgbClr val="000000"/>
                </a:solidFill>
                <a:effectLst/>
                <a:latin typeface="TimesTen-Roman"/>
              </a:rPr>
              <a:t> </a:t>
            </a:r>
            <a:r>
              <a:rPr lang="en-US" sz="2400" b="1" i="0" dirty="0">
                <a:solidFill>
                  <a:srgbClr val="000000"/>
                </a:solidFill>
                <a:effectLst/>
                <a:latin typeface="TimesTen-Roman"/>
              </a:rPr>
              <a:t>code view, </a:t>
            </a:r>
            <a:r>
              <a:rPr lang="en-US" sz="2400" b="0" i="0" dirty="0">
                <a:solidFill>
                  <a:srgbClr val="000000"/>
                </a:solidFill>
                <a:effectLst/>
                <a:latin typeface="TimesTen-Roman"/>
              </a:rPr>
              <a:t>which consists of the source code organized into object code, libraries, and directories; </a:t>
            </a:r>
          </a:p>
          <a:p>
            <a:pPr>
              <a:lnSpc>
                <a:spcPct val="120000"/>
              </a:lnSpc>
            </a:pPr>
            <a:r>
              <a:rPr lang="en-US" sz="2400" dirty="0">
                <a:solidFill>
                  <a:srgbClr val="000000"/>
                </a:solidFill>
                <a:latin typeface="TimesTen-Roman"/>
              </a:rPr>
              <a:t>A</a:t>
            </a:r>
            <a:r>
              <a:rPr lang="en-US" sz="2400" b="0" i="0" dirty="0">
                <a:solidFill>
                  <a:srgbClr val="000000"/>
                </a:solidFill>
                <a:effectLst/>
                <a:latin typeface="TimesTen-Roman"/>
              </a:rPr>
              <a:t> </a:t>
            </a:r>
            <a:r>
              <a:rPr lang="en-US" sz="2400" b="1" i="0" dirty="0">
                <a:solidFill>
                  <a:srgbClr val="000000"/>
                </a:solidFill>
                <a:effectLst/>
                <a:latin typeface="TimesTen-Roman"/>
              </a:rPr>
              <a:t>module view</a:t>
            </a:r>
            <a:r>
              <a:rPr lang="en-US" sz="2400" b="0" i="0" dirty="0">
                <a:solidFill>
                  <a:srgbClr val="000000"/>
                </a:solidFill>
                <a:effectLst/>
                <a:latin typeface="TimesTen-Roman"/>
              </a:rPr>
              <a:t>, which consists of subsystems and modules; </a:t>
            </a:r>
          </a:p>
          <a:p>
            <a:pPr>
              <a:lnSpc>
                <a:spcPct val="120000"/>
              </a:lnSpc>
            </a:pPr>
            <a:r>
              <a:rPr lang="en-US" sz="2400" dirty="0">
                <a:solidFill>
                  <a:srgbClr val="000000"/>
                </a:solidFill>
                <a:latin typeface="TimesTen-Roman"/>
              </a:rPr>
              <a:t>A</a:t>
            </a:r>
            <a:r>
              <a:rPr lang="en-US" sz="2400" b="0" i="0" dirty="0">
                <a:solidFill>
                  <a:srgbClr val="000000"/>
                </a:solidFill>
                <a:effectLst/>
                <a:latin typeface="TimesTen-Roman"/>
              </a:rPr>
              <a:t>n </a:t>
            </a:r>
            <a:r>
              <a:rPr lang="en-US" sz="2400" b="1" i="0" dirty="0">
                <a:solidFill>
                  <a:srgbClr val="000000"/>
                </a:solidFill>
                <a:effectLst/>
                <a:latin typeface="TimesTen-Roman"/>
              </a:rPr>
              <a:t>execution view</a:t>
            </a:r>
            <a:r>
              <a:rPr lang="en-US" sz="2400" b="0" i="0" dirty="0">
                <a:solidFill>
                  <a:srgbClr val="000000"/>
                </a:solidFill>
                <a:effectLst/>
                <a:latin typeface="TimesTen-Roman"/>
              </a:rPr>
              <a:t>, which is a concurrent and distributed execution perspective.</a:t>
            </a:r>
            <a:endParaRPr lang="en-US" sz="2200" dirty="0">
              <a:solidFill>
                <a:srgbClr val="000000"/>
              </a:solidFill>
              <a:latin typeface="TimesTen-Roman"/>
            </a:endParaRPr>
          </a:p>
        </p:txBody>
      </p:sp>
    </p:spTree>
    <p:extLst>
      <p:ext uri="{BB962C8B-B14F-4D97-AF65-F5344CB8AC3E}">
        <p14:creationId xmlns:p14="http://schemas.microsoft.com/office/powerpoint/2010/main" val="2297167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00EDD19-6802-4EC3-95CE-CFFAB042CF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D17FF6-DC52-227C-AB11-50DBE4A3D2E4}"/>
              </a:ext>
            </a:extLst>
          </p:cNvPr>
          <p:cNvSpPr>
            <a:spLocks noGrp="1"/>
          </p:cNvSpPr>
          <p:nvPr>
            <p:ph type="title"/>
          </p:nvPr>
        </p:nvSpPr>
        <p:spPr>
          <a:xfrm>
            <a:off x="838200" y="365125"/>
            <a:ext cx="11194774" cy="1325563"/>
          </a:xfrm>
        </p:spPr>
        <p:txBody>
          <a:bodyPr>
            <a:normAutofit/>
          </a:bodyPr>
          <a:lstStyle/>
          <a:p>
            <a:r>
              <a:rPr lang="en-US" sz="4200" dirty="0"/>
              <a:t>7. MULTIPLE VIEWS OF SOFTWARE ARCHITECTURE </a:t>
            </a:r>
          </a:p>
        </p:txBody>
      </p:sp>
      <p:sp>
        <p:nvSpPr>
          <p:cNvPr id="3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FC85176-AD43-EAE6-AD15-1A882F3ACBAB}"/>
              </a:ext>
            </a:extLst>
          </p:cNvPr>
          <p:cNvSpPr>
            <a:spLocks noGrp="1"/>
          </p:cNvSpPr>
          <p:nvPr>
            <p:ph idx="1"/>
          </p:nvPr>
        </p:nvSpPr>
        <p:spPr>
          <a:xfrm>
            <a:off x="838200" y="1929384"/>
            <a:ext cx="10684764" cy="4580746"/>
          </a:xfrm>
        </p:spPr>
        <p:txBody>
          <a:bodyPr>
            <a:noAutofit/>
          </a:bodyPr>
          <a:lstStyle/>
          <a:p>
            <a:pPr marL="0" indent="0">
              <a:lnSpc>
                <a:spcPct val="120000"/>
              </a:lnSpc>
              <a:buNone/>
            </a:pPr>
            <a:r>
              <a:rPr lang="en-US" sz="2000" b="0" i="0" dirty="0">
                <a:solidFill>
                  <a:srgbClr val="000000"/>
                </a:solidFill>
                <a:effectLst/>
                <a:latin typeface="TimesTen-Roman"/>
              </a:rPr>
              <a:t>In this book, we will describe and depict </a:t>
            </a:r>
            <a:r>
              <a:rPr lang="en-US" sz="2000" b="0" i="0" dirty="0">
                <a:effectLst/>
                <a:latin typeface="TimesTen-Roman"/>
              </a:rPr>
              <a:t>the different modeling views of the software architecture in UML. The views are as follows:</a:t>
            </a:r>
            <a:r>
              <a:rPr lang="en-US" sz="1400" dirty="0"/>
              <a:t> </a:t>
            </a:r>
          </a:p>
          <a:p>
            <a:pPr>
              <a:lnSpc>
                <a:spcPct val="120000"/>
              </a:lnSpc>
            </a:pPr>
            <a:r>
              <a:rPr lang="en-US" sz="2000" b="1" i="0" dirty="0">
                <a:effectLst/>
                <a:latin typeface="TimesTen-Bold"/>
              </a:rPr>
              <a:t>Use case view. </a:t>
            </a:r>
            <a:r>
              <a:rPr lang="en-US" sz="2000" b="0" i="0" dirty="0">
                <a:effectLst/>
                <a:latin typeface="TimesTen-Roman"/>
              </a:rPr>
              <a:t>This view is a functional requirements view, which is an input to develop the software architecture. Each use case describes the sequence of interactions between one or more actors (external users) and the system.</a:t>
            </a:r>
            <a:r>
              <a:rPr lang="en-US" sz="1100" dirty="0"/>
              <a:t> </a:t>
            </a:r>
          </a:p>
          <a:p>
            <a:pPr>
              <a:lnSpc>
                <a:spcPct val="120000"/>
              </a:lnSpc>
            </a:pPr>
            <a:r>
              <a:rPr lang="en-US" sz="2000" b="1" i="0" dirty="0">
                <a:effectLst/>
                <a:latin typeface="TimesTen-Bold"/>
              </a:rPr>
              <a:t>Static view. </a:t>
            </a:r>
            <a:r>
              <a:rPr lang="en-US" sz="2000" b="0" i="0" dirty="0">
                <a:effectLst/>
                <a:latin typeface="TimesTen-Roman"/>
              </a:rPr>
              <a:t>The architecture is depicted in terms of classes and relationships, which can be associations, whole/part relationships (compositions or aggregations), or generalization/specialization relationships. Depicted on UML class diagrams.</a:t>
            </a:r>
            <a:r>
              <a:rPr lang="en-US" sz="1000" dirty="0"/>
              <a:t> </a:t>
            </a:r>
          </a:p>
          <a:p>
            <a:pPr>
              <a:lnSpc>
                <a:spcPct val="120000"/>
              </a:lnSpc>
            </a:pPr>
            <a:r>
              <a:rPr lang="en-US" sz="2000" b="1" i="0" dirty="0">
                <a:effectLst/>
                <a:latin typeface="TimesTen-Bold"/>
              </a:rPr>
              <a:t>Dynamic interaction view. </a:t>
            </a:r>
            <a:r>
              <a:rPr lang="en-US" sz="2000" b="0" i="0" dirty="0">
                <a:effectLst/>
                <a:latin typeface="TimesTen-Roman"/>
              </a:rPr>
              <a:t>This view describes the architecture in terms of objects as well as the message communication between them. This view can also be used to depict the execution sequence of specific scenarios. Depicted on UML communication diagrams.</a:t>
            </a:r>
            <a:endParaRPr lang="en-US" sz="2000" dirty="0">
              <a:latin typeface="TimesTen-Roman"/>
            </a:endParaRPr>
          </a:p>
        </p:txBody>
      </p:sp>
    </p:spTree>
    <p:extLst>
      <p:ext uri="{BB962C8B-B14F-4D97-AF65-F5344CB8AC3E}">
        <p14:creationId xmlns:p14="http://schemas.microsoft.com/office/powerpoint/2010/main" val="40287527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955A2079-FA98-4876-80F0-72364A7D2EA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D17FF6-DC52-227C-AB11-50DBE4A3D2E4}"/>
              </a:ext>
            </a:extLst>
          </p:cNvPr>
          <p:cNvSpPr>
            <a:spLocks noGrp="1"/>
          </p:cNvSpPr>
          <p:nvPr>
            <p:ph type="title"/>
          </p:nvPr>
        </p:nvSpPr>
        <p:spPr>
          <a:xfrm>
            <a:off x="838200" y="557188"/>
            <a:ext cx="10515600" cy="1133499"/>
          </a:xfrm>
        </p:spPr>
        <p:txBody>
          <a:bodyPr vert="horz" lIns="91440" tIns="45720" rIns="91440" bIns="45720" rtlCol="0">
            <a:normAutofit/>
          </a:bodyPr>
          <a:lstStyle/>
          <a:p>
            <a:pPr lvl="0" algn="ctr"/>
            <a:r>
              <a:rPr lang="en-US" sz="5200"/>
              <a:t>Contents</a:t>
            </a:r>
          </a:p>
        </p:txBody>
      </p:sp>
      <p:sp>
        <p:nvSpPr>
          <p:cNvPr id="3" name="TextBox 2">
            <a:extLst>
              <a:ext uri="{FF2B5EF4-FFF2-40B4-BE49-F238E27FC236}">
                <a16:creationId xmlns:a16="http://schemas.microsoft.com/office/drawing/2014/main" id="{31F960AD-B96B-F1A6-1232-D0084F4725DF}"/>
              </a:ext>
            </a:extLst>
          </p:cNvPr>
          <p:cNvSpPr txBox="1"/>
          <p:nvPr/>
        </p:nvSpPr>
        <p:spPr>
          <a:xfrm>
            <a:off x="838200" y="1929384"/>
            <a:ext cx="10515600" cy="4251960"/>
          </a:xfrm>
          <a:prstGeom prst="rect">
            <a:avLst/>
          </a:prstGeom>
        </p:spPr>
        <p:txBody>
          <a:bodyPr vert="horz" lIns="91440" tIns="45720" rIns="91440" bIns="45720" rtlCol="0">
            <a:normAutofit/>
          </a:bodyPr>
          <a:lstStyle/>
          <a:p>
            <a:pPr>
              <a:lnSpc>
                <a:spcPct val="90000"/>
              </a:lnSpc>
              <a:spcAft>
                <a:spcPts val="600"/>
              </a:spcAft>
            </a:pPr>
            <a:r>
              <a:rPr lang="en-US" sz="2200" dirty="0"/>
              <a:t> </a:t>
            </a:r>
            <a:br>
              <a:rPr lang="en-US" sz="2200" dirty="0"/>
            </a:br>
            <a:r>
              <a:rPr lang="en-US" sz="2200" dirty="0"/>
              <a:t/>
            </a:r>
            <a:br>
              <a:rPr lang="en-US" sz="2200" dirty="0"/>
            </a:br>
            <a:endParaRPr lang="en-US" sz="2200" dirty="0"/>
          </a:p>
        </p:txBody>
      </p:sp>
      <p:graphicFrame>
        <p:nvGraphicFramePr>
          <p:cNvPr id="54" name="TextBox 6">
            <a:extLst>
              <a:ext uri="{FF2B5EF4-FFF2-40B4-BE49-F238E27FC236}">
                <a16:creationId xmlns:a16="http://schemas.microsoft.com/office/drawing/2014/main" id="{E64718BD-E3D2-6AA7-B81D-3A4D737B6186}"/>
              </a:ext>
            </a:extLst>
          </p:cNvPr>
          <p:cNvGraphicFramePr/>
          <p:nvPr>
            <p:extLst>
              <p:ext uri="{D42A27DB-BD31-4B8C-83A1-F6EECF244321}">
                <p14:modId xmlns:p14="http://schemas.microsoft.com/office/powerpoint/2010/main" val="3008570024"/>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694000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00EDD19-6802-4EC3-95CE-CFFAB042CF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D17FF6-DC52-227C-AB11-50DBE4A3D2E4}"/>
              </a:ext>
            </a:extLst>
          </p:cNvPr>
          <p:cNvSpPr>
            <a:spLocks noGrp="1"/>
          </p:cNvSpPr>
          <p:nvPr>
            <p:ph type="title"/>
          </p:nvPr>
        </p:nvSpPr>
        <p:spPr>
          <a:xfrm>
            <a:off x="838200" y="365125"/>
            <a:ext cx="11194774" cy="1325563"/>
          </a:xfrm>
        </p:spPr>
        <p:txBody>
          <a:bodyPr>
            <a:normAutofit/>
          </a:bodyPr>
          <a:lstStyle/>
          <a:p>
            <a:r>
              <a:rPr lang="en-US" sz="4200" dirty="0"/>
              <a:t>7. MULTIPLE VIEWS OF SOFTWARE ARCHITECTURE </a:t>
            </a:r>
          </a:p>
        </p:txBody>
      </p:sp>
      <p:sp>
        <p:nvSpPr>
          <p:cNvPr id="3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FC85176-AD43-EAE6-AD15-1A882F3ACBAB}"/>
              </a:ext>
            </a:extLst>
          </p:cNvPr>
          <p:cNvSpPr>
            <a:spLocks noGrp="1"/>
          </p:cNvSpPr>
          <p:nvPr>
            <p:ph idx="1"/>
          </p:nvPr>
        </p:nvSpPr>
        <p:spPr>
          <a:xfrm>
            <a:off x="838200" y="1929384"/>
            <a:ext cx="10684764" cy="4312390"/>
          </a:xfrm>
        </p:spPr>
        <p:txBody>
          <a:bodyPr>
            <a:noAutofit/>
          </a:bodyPr>
          <a:lstStyle/>
          <a:p>
            <a:pPr marL="0" indent="0">
              <a:lnSpc>
                <a:spcPct val="120000"/>
              </a:lnSpc>
              <a:buNone/>
            </a:pPr>
            <a:r>
              <a:rPr lang="en-US" sz="2000" b="0" i="0" dirty="0">
                <a:solidFill>
                  <a:srgbClr val="000000"/>
                </a:solidFill>
                <a:effectLst/>
                <a:latin typeface="TimesTen-Roman"/>
              </a:rPr>
              <a:t>In this book, we will describe and depict the different modeling views of the software architecture in UML. The views are as follows:</a:t>
            </a:r>
            <a:r>
              <a:rPr lang="en-US" sz="1400" dirty="0"/>
              <a:t> </a:t>
            </a:r>
          </a:p>
          <a:p>
            <a:pPr>
              <a:lnSpc>
                <a:spcPct val="120000"/>
              </a:lnSpc>
            </a:pPr>
            <a:r>
              <a:rPr lang="en-US" sz="2000" b="1" i="0" dirty="0">
                <a:solidFill>
                  <a:srgbClr val="000000"/>
                </a:solidFill>
                <a:effectLst/>
                <a:latin typeface="TimesTen-Bold"/>
              </a:rPr>
              <a:t>Dynamic state machine view. </a:t>
            </a:r>
            <a:r>
              <a:rPr lang="en-US" sz="2000" b="0" i="0" dirty="0">
                <a:solidFill>
                  <a:srgbClr val="000000"/>
                </a:solidFill>
                <a:effectLst/>
                <a:latin typeface="TimesTen-Roman"/>
              </a:rPr>
              <a:t>The </a:t>
            </a:r>
            <a:r>
              <a:rPr lang="en-US" sz="2000" b="0" i="0" dirty="0">
                <a:effectLst/>
                <a:latin typeface="TimesTen-Roman"/>
              </a:rPr>
              <a:t>internal control and sequencing of a control component can be depicted using a state machine. Depicted on UML </a:t>
            </a:r>
            <a:r>
              <a:rPr lang="en-US" sz="2000" b="0" i="0" dirty="0" err="1">
                <a:effectLst/>
                <a:latin typeface="TimesTen-Roman"/>
              </a:rPr>
              <a:t>statechart</a:t>
            </a:r>
            <a:r>
              <a:rPr lang="en-US" sz="2000" b="0" i="0" dirty="0">
                <a:effectLst/>
                <a:latin typeface="TimesTen-Roman"/>
              </a:rPr>
              <a:t> diagrams.</a:t>
            </a:r>
            <a:r>
              <a:rPr lang="en-US" sz="900" dirty="0"/>
              <a:t> </a:t>
            </a:r>
          </a:p>
          <a:p>
            <a:pPr>
              <a:lnSpc>
                <a:spcPct val="120000"/>
              </a:lnSpc>
            </a:pPr>
            <a:r>
              <a:rPr lang="en-US" sz="2000" b="1" i="0" dirty="0">
                <a:effectLst/>
                <a:latin typeface="TimesTen-Bold"/>
              </a:rPr>
              <a:t>Structural component view. </a:t>
            </a:r>
            <a:r>
              <a:rPr lang="en-US" sz="2000" b="0" i="0" dirty="0">
                <a:effectLst/>
                <a:latin typeface="TimesTen-Roman"/>
              </a:rPr>
              <a:t>The software architecture is depicted in terms of components, which are interconnected through their ports, which in turn support provided and required interfaces. Depicted on UML structured class diagrams. </a:t>
            </a:r>
          </a:p>
          <a:p>
            <a:pPr>
              <a:lnSpc>
                <a:spcPct val="120000"/>
              </a:lnSpc>
            </a:pPr>
            <a:r>
              <a:rPr lang="en-US" sz="2000" b="0" i="0" dirty="0">
                <a:effectLst/>
                <a:latin typeface="ZapfDingbats"/>
              </a:rPr>
              <a:t>■ </a:t>
            </a:r>
            <a:r>
              <a:rPr lang="en-US" sz="2000" b="1" i="0" dirty="0">
                <a:effectLst/>
                <a:latin typeface="TimesTen-Bold"/>
              </a:rPr>
              <a:t>Dynamic concurrent view. </a:t>
            </a:r>
            <a:r>
              <a:rPr lang="en-US" sz="2000" b="0" i="0" dirty="0">
                <a:effectLst/>
                <a:latin typeface="TimesTen-Roman"/>
              </a:rPr>
              <a:t>The software architecture is viewed as concurrent components, executing on distributed nodes, and communicating by messages. Depicted on UML concurrent communication diagrams.</a:t>
            </a:r>
            <a:br>
              <a:rPr lang="en-US" sz="2000" b="0" i="0" dirty="0">
                <a:effectLst/>
                <a:latin typeface="TimesTen-Roman"/>
              </a:rPr>
            </a:br>
            <a:r>
              <a:rPr lang="en-US" sz="2000" b="0" i="0" dirty="0">
                <a:effectLst/>
                <a:latin typeface="ZapfDingbats"/>
              </a:rPr>
              <a:t>■ </a:t>
            </a:r>
            <a:r>
              <a:rPr lang="en-US" sz="2000" b="1" i="0" dirty="0">
                <a:effectLst/>
                <a:latin typeface="TimesTen-Bold"/>
              </a:rPr>
              <a:t>Deployment view. </a:t>
            </a:r>
            <a:r>
              <a:rPr lang="en-US" sz="2000" b="0" i="0" dirty="0">
                <a:effectLst/>
                <a:latin typeface="TimesTen-Roman"/>
              </a:rPr>
              <a:t>This depicts a specific configuration of the distributed architecture with components assigned to hardware nodes. Depicted on UML deployment diagrams.</a:t>
            </a:r>
            <a:endParaRPr lang="en-US" sz="2000" dirty="0">
              <a:latin typeface="TimesTen-Roman"/>
            </a:endParaRPr>
          </a:p>
        </p:txBody>
      </p:sp>
    </p:spTree>
    <p:extLst>
      <p:ext uri="{BB962C8B-B14F-4D97-AF65-F5344CB8AC3E}">
        <p14:creationId xmlns:p14="http://schemas.microsoft.com/office/powerpoint/2010/main" val="38674802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00EDD19-6802-4EC3-95CE-CFFAB042CF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D17FF6-DC52-227C-AB11-50DBE4A3D2E4}"/>
              </a:ext>
            </a:extLst>
          </p:cNvPr>
          <p:cNvSpPr>
            <a:spLocks noGrp="1"/>
          </p:cNvSpPr>
          <p:nvPr>
            <p:ph type="title"/>
          </p:nvPr>
        </p:nvSpPr>
        <p:spPr>
          <a:xfrm>
            <a:off x="838200" y="365125"/>
            <a:ext cx="11194774" cy="1325563"/>
          </a:xfrm>
        </p:spPr>
        <p:txBody>
          <a:bodyPr>
            <a:normAutofit/>
          </a:bodyPr>
          <a:lstStyle/>
          <a:p>
            <a:r>
              <a:rPr lang="en-US" sz="4200" dirty="0"/>
              <a:t>8. EVOLUTION OF SOFTWARE MODELING AND DESIGN METHODS </a:t>
            </a:r>
          </a:p>
        </p:txBody>
      </p:sp>
      <p:sp>
        <p:nvSpPr>
          <p:cNvPr id="3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FC85176-AD43-EAE6-AD15-1A882F3ACBAB}"/>
              </a:ext>
            </a:extLst>
          </p:cNvPr>
          <p:cNvSpPr>
            <a:spLocks noGrp="1"/>
          </p:cNvSpPr>
          <p:nvPr>
            <p:ph idx="1"/>
          </p:nvPr>
        </p:nvSpPr>
        <p:spPr>
          <a:xfrm>
            <a:off x="576502" y="1686517"/>
            <a:ext cx="11035947" cy="4312390"/>
          </a:xfrm>
        </p:spPr>
        <p:txBody>
          <a:bodyPr>
            <a:noAutofit/>
          </a:bodyPr>
          <a:lstStyle/>
          <a:p>
            <a:pPr>
              <a:lnSpc>
                <a:spcPct val="120000"/>
              </a:lnSpc>
            </a:pPr>
            <a:r>
              <a:rPr lang="en-US" sz="1600" b="0" i="0" dirty="0">
                <a:effectLst/>
                <a:latin typeface="TimesTen-Roman"/>
              </a:rPr>
              <a:t>In the 1960s, programs were often implemented with little or no systematic requirements analysis and design. Graphical notations – in particular, </a:t>
            </a:r>
            <a:r>
              <a:rPr lang="en-US" sz="1600" b="1" i="0" dirty="0">
                <a:effectLst/>
                <a:latin typeface="TimesTen-Roman"/>
              </a:rPr>
              <a:t>flowcharts</a:t>
            </a:r>
            <a:r>
              <a:rPr lang="en-US" sz="1600" b="0" i="0" dirty="0">
                <a:effectLst/>
                <a:latin typeface="TimesTen-Roman"/>
              </a:rPr>
              <a:t> – were often used, either as a documentation tool or as a design tool for planning a detailed design prior to </a:t>
            </a:r>
            <a:r>
              <a:rPr lang="en-US" sz="1600" b="0" i="0" dirty="0" smtClean="0">
                <a:effectLst/>
                <a:latin typeface="TimesTen-Roman"/>
              </a:rPr>
              <a:t>coding</a:t>
            </a:r>
            <a:endParaRPr lang="en-US" sz="1600" dirty="0"/>
          </a:p>
          <a:p>
            <a:pPr>
              <a:lnSpc>
                <a:spcPct val="120000"/>
              </a:lnSpc>
            </a:pPr>
            <a:r>
              <a:rPr lang="en-US" sz="1600" dirty="0"/>
              <a:t>Subroutines were originally created as a means of allowing </a:t>
            </a:r>
            <a:r>
              <a:rPr lang="en-US" sz="1600" dirty="0" smtClean="0"/>
              <a:t>a block </a:t>
            </a:r>
            <a:r>
              <a:rPr lang="en-US" sz="1600" dirty="0"/>
              <a:t>of code to be shared by calling it from different parts of a program</a:t>
            </a:r>
          </a:p>
          <a:p>
            <a:pPr>
              <a:lnSpc>
                <a:spcPct val="120000"/>
              </a:lnSpc>
            </a:pPr>
            <a:r>
              <a:rPr lang="en-US" sz="1600" b="0" i="0" dirty="0">
                <a:effectLst/>
                <a:latin typeface="TimesTen-Roman"/>
              </a:rPr>
              <a:t>Dijkstra developed one of the first software design methods with the design of the T.H.E. operating system (Dijkstra 1968), which used a </a:t>
            </a:r>
            <a:r>
              <a:rPr lang="en-US" sz="1600" b="1" i="0" dirty="0">
                <a:effectLst/>
                <a:latin typeface="TimesTen-Roman"/>
              </a:rPr>
              <a:t>hierarchical architecture</a:t>
            </a:r>
            <a:r>
              <a:rPr lang="en-US" sz="1600" b="0" i="0" dirty="0">
                <a:effectLst/>
                <a:latin typeface="TimesTen-Roman"/>
              </a:rPr>
              <a:t>. This was the first design method to address the design of a concurrent system, namely, an operating system.</a:t>
            </a:r>
            <a:r>
              <a:rPr lang="en-US" sz="1600" dirty="0"/>
              <a:t> </a:t>
            </a:r>
          </a:p>
          <a:p>
            <a:pPr>
              <a:lnSpc>
                <a:spcPct val="120000"/>
              </a:lnSpc>
            </a:pPr>
            <a:r>
              <a:rPr lang="en-US" sz="1600" b="0" i="0" dirty="0">
                <a:effectLst/>
                <a:latin typeface="TimesTen-Roman"/>
              </a:rPr>
              <a:t>In the mid- to late 1970s, two different software design strategies gained prominence: </a:t>
            </a:r>
            <a:r>
              <a:rPr lang="en-US" sz="1600" b="1" i="0" dirty="0">
                <a:effectLst/>
                <a:latin typeface="TimesTen-Roman"/>
              </a:rPr>
              <a:t>data flow–oriented design</a:t>
            </a:r>
            <a:r>
              <a:rPr lang="en-US" sz="1600" b="0" i="0" dirty="0">
                <a:effectLst/>
                <a:latin typeface="TimesTen-Roman"/>
              </a:rPr>
              <a:t> and </a:t>
            </a:r>
            <a:r>
              <a:rPr lang="en-US" sz="1600" b="1" i="0" dirty="0">
                <a:effectLst/>
                <a:latin typeface="TimesTen-Roman"/>
              </a:rPr>
              <a:t>data structured design</a:t>
            </a:r>
            <a:r>
              <a:rPr lang="en-US" sz="1600" b="0" i="0" dirty="0" smtClean="0">
                <a:effectLst/>
                <a:latin typeface="TimesTen-Roman"/>
              </a:rPr>
              <a:t>.</a:t>
            </a:r>
          </a:p>
          <a:p>
            <a:pPr>
              <a:lnSpc>
                <a:spcPct val="120000"/>
              </a:lnSpc>
            </a:pPr>
            <a:r>
              <a:rPr lang="en-US" sz="1600" dirty="0">
                <a:latin typeface="TimesTen-Roman"/>
              </a:rPr>
              <a:t>An alternative software design approach was that of data structured design. This view was that a full understanding of the problem structure is best obtained from consideration of the data structures. </a:t>
            </a:r>
          </a:p>
          <a:p>
            <a:pPr>
              <a:lnSpc>
                <a:spcPct val="120000"/>
              </a:lnSpc>
            </a:pPr>
            <a:r>
              <a:rPr lang="en-US" sz="1600" dirty="0">
                <a:latin typeface="TimesTen-Roman"/>
              </a:rPr>
              <a:t>In the database world, the concept of separating logical and physical data was key to the development of database management systems. Various approaches were advocated for the logical design of databases, including the introduction of </a:t>
            </a:r>
            <a:r>
              <a:rPr lang="en-US" sz="1600" b="1" dirty="0">
                <a:latin typeface="TimesTen-Roman"/>
              </a:rPr>
              <a:t>entity relationship modeling </a:t>
            </a:r>
            <a:r>
              <a:rPr lang="en-US" sz="1600" dirty="0">
                <a:latin typeface="TimesTen-Roman"/>
              </a:rPr>
              <a:t>by Chen</a:t>
            </a:r>
            <a:endParaRPr lang="en-US" sz="1600" b="0" i="0" dirty="0">
              <a:effectLst/>
              <a:latin typeface="TimesTen-Roman"/>
            </a:endParaRPr>
          </a:p>
        </p:txBody>
      </p:sp>
    </p:spTree>
    <p:extLst>
      <p:ext uri="{BB962C8B-B14F-4D97-AF65-F5344CB8AC3E}">
        <p14:creationId xmlns:p14="http://schemas.microsoft.com/office/powerpoint/2010/main" val="4654217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00EDD19-6802-4EC3-95CE-CFFAB042CF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D17FF6-DC52-227C-AB11-50DBE4A3D2E4}"/>
              </a:ext>
            </a:extLst>
          </p:cNvPr>
          <p:cNvSpPr>
            <a:spLocks noGrp="1"/>
          </p:cNvSpPr>
          <p:nvPr>
            <p:ph type="title"/>
          </p:nvPr>
        </p:nvSpPr>
        <p:spPr>
          <a:xfrm>
            <a:off x="838200" y="365125"/>
            <a:ext cx="11194774" cy="1325563"/>
          </a:xfrm>
        </p:spPr>
        <p:txBody>
          <a:bodyPr>
            <a:normAutofit/>
          </a:bodyPr>
          <a:lstStyle/>
          <a:p>
            <a:r>
              <a:rPr lang="en-US" sz="4200" dirty="0" smtClean="0"/>
              <a:t>9. </a:t>
            </a:r>
            <a:r>
              <a:rPr lang="en-US" sz="4200" dirty="0"/>
              <a:t>EVOLUTION OF </a:t>
            </a:r>
            <a:r>
              <a:rPr lang="en-US" dirty="0"/>
              <a:t>OBJECT-ORIENTED ANALYSIS</a:t>
            </a:r>
            <a:r>
              <a:rPr lang="en-US" sz="4000" dirty="0"/>
              <a:t> </a:t>
            </a:r>
            <a:br>
              <a:rPr lang="en-US" sz="4000" dirty="0"/>
            </a:br>
            <a:r>
              <a:rPr lang="en-US" sz="4000" dirty="0"/>
              <a:t> </a:t>
            </a:r>
            <a:r>
              <a:rPr lang="en-US" sz="4200" dirty="0" smtClean="0"/>
              <a:t>AND </a:t>
            </a:r>
            <a:r>
              <a:rPr lang="en-US" sz="4200" dirty="0"/>
              <a:t>DESIGN METHODS </a:t>
            </a:r>
          </a:p>
        </p:txBody>
      </p:sp>
      <p:sp>
        <p:nvSpPr>
          <p:cNvPr id="3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FC85176-AD43-EAE6-AD15-1A882F3ACBAB}"/>
              </a:ext>
            </a:extLst>
          </p:cNvPr>
          <p:cNvSpPr>
            <a:spLocks noGrp="1"/>
          </p:cNvSpPr>
          <p:nvPr>
            <p:ph idx="1"/>
          </p:nvPr>
        </p:nvSpPr>
        <p:spPr>
          <a:xfrm>
            <a:off x="838200" y="1929384"/>
            <a:ext cx="10684764" cy="4312390"/>
          </a:xfrm>
        </p:spPr>
        <p:txBody>
          <a:bodyPr>
            <a:noAutofit/>
          </a:bodyPr>
          <a:lstStyle/>
          <a:p>
            <a:pPr>
              <a:lnSpc>
                <a:spcPct val="120000"/>
              </a:lnSpc>
            </a:pPr>
            <a:r>
              <a:rPr lang="en-US" sz="2000" b="0" i="0" dirty="0" smtClean="0">
                <a:solidFill>
                  <a:srgbClr val="000000"/>
                </a:solidFill>
                <a:effectLst/>
                <a:latin typeface="TimesTen-Roman"/>
              </a:rPr>
              <a:t>In </a:t>
            </a:r>
            <a:r>
              <a:rPr lang="en-US" sz="2000" b="0" i="0" dirty="0">
                <a:effectLst/>
                <a:latin typeface="TimesTen-Roman"/>
              </a:rPr>
              <a:t>the mid- to late 1980s, the popularity and success of object-oriented programming led to the emergence of several object-oriented </a:t>
            </a:r>
            <a:r>
              <a:rPr lang="en-US" sz="2000" b="0" i="0" dirty="0">
                <a:solidFill>
                  <a:srgbClr val="000000"/>
                </a:solidFill>
                <a:effectLst/>
                <a:latin typeface="TimesTen-Roman"/>
              </a:rPr>
              <a:t>design methods, including </a:t>
            </a:r>
            <a:r>
              <a:rPr lang="en-US" sz="2000" b="0" i="0" dirty="0" err="1">
                <a:solidFill>
                  <a:srgbClr val="000000"/>
                </a:solidFill>
                <a:effectLst/>
                <a:latin typeface="TimesTen-Roman"/>
              </a:rPr>
              <a:t>Booch</a:t>
            </a:r>
            <a:r>
              <a:rPr lang="en-US" sz="2000" b="0" i="0" dirty="0">
                <a:solidFill>
                  <a:srgbClr val="000000"/>
                </a:solidFill>
                <a:effectLst/>
                <a:latin typeface="TimesTen-Roman"/>
              </a:rPr>
              <a:t>, </a:t>
            </a:r>
            <a:r>
              <a:rPr lang="en-US" sz="2000" b="0" i="0" dirty="0" err="1">
                <a:solidFill>
                  <a:srgbClr val="000000"/>
                </a:solidFill>
                <a:effectLst/>
                <a:latin typeface="TimesTen-Roman"/>
              </a:rPr>
              <a:t>Wirfs</a:t>
            </a:r>
            <a:r>
              <a:rPr lang="en-US" sz="2000" b="0" i="0" dirty="0">
                <a:solidFill>
                  <a:srgbClr val="000000"/>
                </a:solidFill>
                <a:effectLst/>
                <a:latin typeface="TimesTen-Roman"/>
              </a:rPr>
              <a:t>-Brock, Wilkerson, and Wiener (</a:t>
            </a:r>
            <a:r>
              <a:rPr lang="en-US" sz="2000" b="0" i="0" dirty="0">
                <a:solidFill>
                  <a:srgbClr val="408080"/>
                </a:solidFill>
                <a:effectLst/>
                <a:latin typeface="TimesTen-Roman"/>
              </a:rPr>
              <a:t>1990</a:t>
            </a:r>
            <a:r>
              <a:rPr lang="en-US" sz="2000" b="0" i="0" dirty="0">
                <a:solidFill>
                  <a:srgbClr val="000000"/>
                </a:solidFill>
                <a:effectLst/>
                <a:latin typeface="TimesTen-Roman"/>
              </a:rPr>
              <a:t>), Rumbaugh et al. (</a:t>
            </a:r>
            <a:r>
              <a:rPr lang="en-US" sz="2000" b="0" i="0" dirty="0">
                <a:solidFill>
                  <a:srgbClr val="408080"/>
                </a:solidFill>
                <a:effectLst/>
                <a:latin typeface="TimesTen-Roman"/>
              </a:rPr>
              <a:t>1991</a:t>
            </a:r>
            <a:r>
              <a:rPr lang="en-US" sz="2000" b="0" i="0" dirty="0">
                <a:solidFill>
                  <a:srgbClr val="000000"/>
                </a:solidFill>
                <a:effectLst/>
                <a:latin typeface="TimesTen-Roman"/>
              </a:rPr>
              <a:t>), Shlaer and Mellor (</a:t>
            </a:r>
            <a:r>
              <a:rPr lang="en-US" sz="2000" b="0" i="0" dirty="0">
                <a:solidFill>
                  <a:srgbClr val="408080"/>
                </a:solidFill>
                <a:effectLst/>
                <a:latin typeface="TimesTen-Roman"/>
              </a:rPr>
              <a:t>1988</a:t>
            </a:r>
            <a:r>
              <a:rPr lang="en-US" sz="2000" b="0" i="0" dirty="0">
                <a:solidFill>
                  <a:srgbClr val="000000"/>
                </a:solidFill>
                <a:effectLst/>
                <a:latin typeface="TimesTen-Roman"/>
              </a:rPr>
              <a:t>, </a:t>
            </a:r>
            <a:r>
              <a:rPr lang="en-US" sz="2000" b="0" i="0" dirty="0">
                <a:solidFill>
                  <a:srgbClr val="408080"/>
                </a:solidFill>
                <a:effectLst/>
                <a:latin typeface="TimesTen-Roman"/>
              </a:rPr>
              <a:t>1992</a:t>
            </a:r>
            <a:r>
              <a:rPr lang="en-US" sz="2000" b="0" i="0" dirty="0">
                <a:solidFill>
                  <a:srgbClr val="000000"/>
                </a:solidFill>
                <a:effectLst/>
                <a:latin typeface="TimesTen-Roman"/>
              </a:rPr>
              <a:t>), and Coad and Yourdon (</a:t>
            </a:r>
            <a:r>
              <a:rPr lang="en-US" sz="2000" b="0" i="0" dirty="0">
                <a:solidFill>
                  <a:srgbClr val="408080"/>
                </a:solidFill>
                <a:effectLst/>
                <a:latin typeface="TimesTen-Roman"/>
              </a:rPr>
              <a:t>1991</a:t>
            </a:r>
            <a:r>
              <a:rPr lang="en-US" sz="2000" b="0" i="0" dirty="0">
                <a:solidFill>
                  <a:srgbClr val="000000"/>
                </a:solidFill>
                <a:effectLst/>
                <a:latin typeface="TimesTen-Roman"/>
              </a:rPr>
              <a:t>, </a:t>
            </a:r>
            <a:r>
              <a:rPr lang="en-US" sz="2000" b="0" i="0" dirty="0">
                <a:solidFill>
                  <a:srgbClr val="408080"/>
                </a:solidFill>
                <a:effectLst/>
                <a:latin typeface="TimesTen-Roman"/>
              </a:rPr>
              <a:t>1992</a:t>
            </a:r>
            <a:r>
              <a:rPr lang="en-US" sz="2000" b="0" i="0" dirty="0">
                <a:solidFill>
                  <a:srgbClr val="000000"/>
                </a:solidFill>
                <a:effectLst/>
                <a:latin typeface="TimesTen-Roman"/>
              </a:rPr>
              <a:t>). </a:t>
            </a:r>
            <a:endParaRPr lang="en-US" sz="2000" b="0" i="0" dirty="0" smtClean="0">
              <a:solidFill>
                <a:srgbClr val="000000"/>
              </a:solidFill>
              <a:effectLst/>
              <a:latin typeface="TimesTen-Roman"/>
            </a:endParaRPr>
          </a:p>
          <a:p>
            <a:pPr>
              <a:lnSpc>
                <a:spcPct val="120000"/>
              </a:lnSpc>
            </a:pPr>
            <a:r>
              <a:rPr lang="en-US" sz="2000" b="0" i="0" dirty="0" smtClean="0">
                <a:solidFill>
                  <a:srgbClr val="000000"/>
                </a:solidFill>
                <a:effectLst/>
                <a:latin typeface="TimesTen-Roman"/>
              </a:rPr>
              <a:t>The </a:t>
            </a:r>
            <a:r>
              <a:rPr lang="en-US" sz="2000" b="0" i="0" dirty="0">
                <a:solidFill>
                  <a:srgbClr val="000000"/>
                </a:solidFill>
                <a:effectLst/>
                <a:latin typeface="TimesTen-Roman"/>
              </a:rPr>
              <a:t>emphasis in these methods was on modeling the problem domain, information hiding, and inheritance.</a:t>
            </a:r>
            <a:r>
              <a:rPr lang="en-US" sz="2000" dirty="0"/>
              <a:t/>
            </a:r>
            <a:br>
              <a:rPr lang="en-US" sz="2000" dirty="0"/>
            </a:br>
            <a:r>
              <a:rPr lang="en-US" sz="2000" dirty="0"/>
              <a:t/>
            </a:r>
            <a:br>
              <a:rPr lang="en-US" sz="2000" dirty="0"/>
            </a:br>
            <a:r>
              <a:rPr lang="en-US" sz="2000" dirty="0"/>
              <a:t/>
            </a:r>
            <a:br>
              <a:rPr lang="en-US" sz="2000" dirty="0"/>
            </a:br>
            <a:r>
              <a:rPr lang="en-US" sz="2000" dirty="0"/>
              <a:t/>
            </a:r>
            <a:br>
              <a:rPr lang="en-US" sz="2000" dirty="0"/>
            </a:br>
            <a:r>
              <a:rPr lang="en-US" sz="2000" dirty="0"/>
              <a:t/>
            </a:r>
            <a:br>
              <a:rPr lang="en-US" sz="2000" dirty="0"/>
            </a:br>
            <a:endParaRPr lang="en-US" sz="2000" dirty="0"/>
          </a:p>
        </p:txBody>
      </p:sp>
    </p:spTree>
    <p:extLst>
      <p:ext uri="{BB962C8B-B14F-4D97-AF65-F5344CB8AC3E}">
        <p14:creationId xmlns:p14="http://schemas.microsoft.com/office/powerpoint/2010/main" val="14811311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00EDD19-6802-4EC3-95CE-CFFAB042CF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DD17FF6-DC52-227C-AB11-50DBE4A3D2E4}"/>
              </a:ext>
            </a:extLst>
          </p:cNvPr>
          <p:cNvSpPr>
            <a:spLocks noGrp="1"/>
          </p:cNvSpPr>
          <p:nvPr>
            <p:ph type="title"/>
          </p:nvPr>
        </p:nvSpPr>
        <p:spPr>
          <a:xfrm>
            <a:off x="838200" y="365125"/>
            <a:ext cx="10515600" cy="1325563"/>
          </a:xfrm>
        </p:spPr>
        <p:txBody>
          <a:bodyPr>
            <a:normAutofit/>
          </a:bodyPr>
          <a:lstStyle/>
          <a:p>
            <a:r>
              <a:rPr lang="en-US" sz="5400" dirty="0" smtClean="0"/>
              <a:t>Why design?</a:t>
            </a:r>
            <a:endParaRPr lang="en-US" sz="5400" dirty="0"/>
          </a:p>
        </p:txBody>
      </p:sp>
      <p:sp>
        <p:nvSpPr>
          <p:cNvPr id="3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FC85176-AD43-EAE6-AD15-1A882F3ACBAB}"/>
              </a:ext>
            </a:extLst>
          </p:cNvPr>
          <p:cNvSpPr>
            <a:spLocks noGrp="1"/>
          </p:cNvSpPr>
          <p:nvPr>
            <p:ph idx="1"/>
          </p:nvPr>
        </p:nvSpPr>
        <p:spPr>
          <a:xfrm>
            <a:off x="807212" y="2009304"/>
            <a:ext cx="3701222" cy="880859"/>
          </a:xfrm>
        </p:spPr>
        <p:txBody>
          <a:bodyPr>
            <a:normAutofit/>
          </a:bodyPr>
          <a:lstStyle/>
          <a:p>
            <a:r>
              <a:rPr lang="en-US" sz="2400" b="0" i="0" dirty="0" smtClean="0">
                <a:effectLst/>
                <a:latin typeface="TimesTen-Roman"/>
              </a:rPr>
              <a:t>Build a </a:t>
            </a:r>
            <a:r>
              <a:rPr lang="en-US" sz="2400" dirty="0" smtClean="0">
                <a:latin typeface="TimesTen-Roman"/>
              </a:rPr>
              <a:t>pet</a:t>
            </a:r>
            <a:r>
              <a:rPr lang="en-US" sz="2400" b="0" i="0" dirty="0" smtClean="0">
                <a:effectLst/>
                <a:latin typeface="TimesTen-Roman"/>
              </a:rPr>
              <a:t> house</a:t>
            </a:r>
          </a:p>
        </p:txBody>
      </p:sp>
      <p:pic>
        <p:nvPicPr>
          <p:cNvPr id="4" name="Picture 3"/>
          <p:cNvPicPr>
            <a:picLocks noChangeAspect="1"/>
          </p:cNvPicPr>
          <p:nvPr/>
        </p:nvPicPr>
        <p:blipFill>
          <a:blip r:embed="rId2"/>
          <a:stretch>
            <a:fillRect/>
          </a:stretch>
        </p:blipFill>
        <p:spPr>
          <a:xfrm>
            <a:off x="2911317" y="2671575"/>
            <a:ext cx="6140766" cy="3200564"/>
          </a:xfrm>
          <a:prstGeom prst="rect">
            <a:avLst/>
          </a:prstGeom>
        </p:spPr>
      </p:pic>
    </p:spTree>
    <p:extLst>
      <p:ext uri="{BB962C8B-B14F-4D97-AF65-F5344CB8AC3E}">
        <p14:creationId xmlns:p14="http://schemas.microsoft.com/office/powerpoint/2010/main" val="15107744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00EDD19-6802-4EC3-95CE-CFFAB042CF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DD17FF6-DC52-227C-AB11-50DBE4A3D2E4}"/>
              </a:ext>
            </a:extLst>
          </p:cNvPr>
          <p:cNvSpPr>
            <a:spLocks noGrp="1"/>
          </p:cNvSpPr>
          <p:nvPr>
            <p:ph type="title"/>
          </p:nvPr>
        </p:nvSpPr>
        <p:spPr>
          <a:xfrm>
            <a:off x="838200" y="365125"/>
            <a:ext cx="10515600" cy="1325563"/>
          </a:xfrm>
        </p:spPr>
        <p:txBody>
          <a:bodyPr>
            <a:normAutofit/>
          </a:bodyPr>
          <a:lstStyle/>
          <a:p>
            <a:r>
              <a:rPr lang="en-US" sz="5400" dirty="0" smtClean="0"/>
              <a:t>Why design?</a:t>
            </a:r>
            <a:endParaRPr lang="en-US" sz="5400" dirty="0"/>
          </a:p>
        </p:txBody>
      </p:sp>
      <p:sp>
        <p:nvSpPr>
          <p:cNvPr id="3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FC85176-AD43-EAE6-AD15-1A882F3ACBAB}"/>
              </a:ext>
            </a:extLst>
          </p:cNvPr>
          <p:cNvSpPr>
            <a:spLocks noGrp="1"/>
          </p:cNvSpPr>
          <p:nvPr>
            <p:ph idx="1"/>
          </p:nvPr>
        </p:nvSpPr>
        <p:spPr>
          <a:xfrm>
            <a:off x="160687" y="1723891"/>
            <a:ext cx="3701222" cy="880859"/>
          </a:xfrm>
        </p:spPr>
        <p:txBody>
          <a:bodyPr>
            <a:normAutofit/>
          </a:bodyPr>
          <a:lstStyle/>
          <a:p>
            <a:r>
              <a:rPr lang="en-US" sz="2400" b="0" i="0" dirty="0" smtClean="0">
                <a:effectLst/>
                <a:latin typeface="TimesTen-Roman"/>
              </a:rPr>
              <a:t>High building</a:t>
            </a:r>
          </a:p>
        </p:txBody>
      </p:sp>
      <p:pic>
        <p:nvPicPr>
          <p:cNvPr id="5" name="Picture 4"/>
          <p:cNvPicPr>
            <a:picLocks noChangeAspect="1"/>
          </p:cNvPicPr>
          <p:nvPr/>
        </p:nvPicPr>
        <p:blipFill>
          <a:blip r:embed="rId2"/>
          <a:stretch>
            <a:fillRect/>
          </a:stretch>
        </p:blipFill>
        <p:spPr>
          <a:xfrm>
            <a:off x="1106837" y="2227611"/>
            <a:ext cx="4767002" cy="4202059"/>
          </a:xfrm>
          <a:prstGeom prst="rect">
            <a:avLst/>
          </a:prstGeom>
        </p:spPr>
      </p:pic>
      <p:pic>
        <p:nvPicPr>
          <p:cNvPr id="6" name="Picture 5"/>
          <p:cNvPicPr>
            <a:picLocks noChangeAspect="1"/>
          </p:cNvPicPr>
          <p:nvPr/>
        </p:nvPicPr>
        <p:blipFill>
          <a:blip r:embed="rId3"/>
          <a:stretch>
            <a:fillRect/>
          </a:stretch>
        </p:blipFill>
        <p:spPr>
          <a:xfrm>
            <a:off x="6679483" y="2264784"/>
            <a:ext cx="4343623" cy="4127712"/>
          </a:xfrm>
          <a:prstGeom prst="rect">
            <a:avLst/>
          </a:prstGeom>
        </p:spPr>
      </p:pic>
    </p:spTree>
    <p:extLst>
      <p:ext uri="{BB962C8B-B14F-4D97-AF65-F5344CB8AC3E}">
        <p14:creationId xmlns:p14="http://schemas.microsoft.com/office/powerpoint/2010/main" val="31115456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00EDD19-6802-4EC3-95CE-CFFAB042CF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DD17FF6-DC52-227C-AB11-50DBE4A3D2E4}"/>
              </a:ext>
            </a:extLst>
          </p:cNvPr>
          <p:cNvSpPr>
            <a:spLocks noGrp="1"/>
          </p:cNvSpPr>
          <p:nvPr>
            <p:ph type="title"/>
          </p:nvPr>
        </p:nvSpPr>
        <p:spPr>
          <a:xfrm>
            <a:off x="838200" y="365125"/>
            <a:ext cx="10515600" cy="1325563"/>
          </a:xfrm>
        </p:spPr>
        <p:txBody>
          <a:bodyPr>
            <a:normAutofit/>
          </a:bodyPr>
          <a:lstStyle/>
          <a:p>
            <a:r>
              <a:rPr lang="en-US" sz="5400" dirty="0" smtClean="0"/>
              <a:t>Why design?</a:t>
            </a:r>
            <a:endParaRPr lang="en-US" sz="5400" dirty="0"/>
          </a:p>
        </p:txBody>
      </p:sp>
      <p:sp>
        <p:nvSpPr>
          <p:cNvPr id="3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FC85176-AD43-EAE6-AD15-1A882F3ACBAB}"/>
              </a:ext>
            </a:extLst>
          </p:cNvPr>
          <p:cNvSpPr>
            <a:spLocks noGrp="1"/>
          </p:cNvSpPr>
          <p:nvPr>
            <p:ph idx="1"/>
          </p:nvPr>
        </p:nvSpPr>
        <p:spPr>
          <a:xfrm>
            <a:off x="160687" y="1723891"/>
            <a:ext cx="3701222" cy="880859"/>
          </a:xfrm>
        </p:spPr>
        <p:txBody>
          <a:bodyPr>
            <a:normAutofit/>
          </a:bodyPr>
          <a:lstStyle/>
          <a:p>
            <a:pPr marL="0" indent="0">
              <a:buNone/>
            </a:pPr>
            <a:endParaRPr lang="en-US" sz="2400" b="0" i="0" dirty="0" smtClean="0">
              <a:effectLst/>
              <a:latin typeface="TimesTen-Roman"/>
            </a:endParaRPr>
          </a:p>
        </p:txBody>
      </p:sp>
      <p:pic>
        <p:nvPicPr>
          <p:cNvPr id="4" name="Picture 3"/>
          <p:cNvPicPr>
            <a:picLocks noChangeAspect="1"/>
          </p:cNvPicPr>
          <p:nvPr/>
        </p:nvPicPr>
        <p:blipFill>
          <a:blip r:embed="rId2"/>
          <a:stretch>
            <a:fillRect/>
          </a:stretch>
        </p:blipFill>
        <p:spPr>
          <a:xfrm>
            <a:off x="1534220" y="2217123"/>
            <a:ext cx="8791788" cy="3646963"/>
          </a:xfrm>
          <a:prstGeom prst="rect">
            <a:avLst/>
          </a:prstGeom>
        </p:spPr>
      </p:pic>
    </p:spTree>
    <p:extLst>
      <p:ext uri="{BB962C8B-B14F-4D97-AF65-F5344CB8AC3E}">
        <p14:creationId xmlns:p14="http://schemas.microsoft.com/office/powerpoint/2010/main" val="15761612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00EDD19-6802-4EC3-95CE-CFFAB042CF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DD17FF6-DC52-227C-AB11-50DBE4A3D2E4}"/>
              </a:ext>
            </a:extLst>
          </p:cNvPr>
          <p:cNvSpPr>
            <a:spLocks noGrp="1"/>
          </p:cNvSpPr>
          <p:nvPr>
            <p:ph type="title"/>
          </p:nvPr>
        </p:nvSpPr>
        <p:spPr>
          <a:xfrm>
            <a:off x="838200" y="365125"/>
            <a:ext cx="10515600" cy="1325563"/>
          </a:xfrm>
        </p:spPr>
        <p:txBody>
          <a:bodyPr>
            <a:normAutofit/>
          </a:bodyPr>
          <a:lstStyle/>
          <a:p>
            <a:r>
              <a:rPr lang="en-US" sz="5400" dirty="0" smtClean="0"/>
              <a:t>Why design?</a:t>
            </a:r>
            <a:endParaRPr lang="en-US" sz="5400" dirty="0"/>
          </a:p>
        </p:txBody>
      </p:sp>
      <p:sp>
        <p:nvSpPr>
          <p:cNvPr id="3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FC85176-AD43-EAE6-AD15-1A882F3ACBAB}"/>
              </a:ext>
            </a:extLst>
          </p:cNvPr>
          <p:cNvSpPr>
            <a:spLocks noGrp="1"/>
          </p:cNvSpPr>
          <p:nvPr>
            <p:ph idx="1"/>
          </p:nvPr>
        </p:nvSpPr>
        <p:spPr>
          <a:xfrm>
            <a:off x="160687" y="1723891"/>
            <a:ext cx="3701222" cy="880859"/>
          </a:xfrm>
        </p:spPr>
        <p:txBody>
          <a:bodyPr>
            <a:normAutofit/>
          </a:bodyPr>
          <a:lstStyle/>
          <a:p>
            <a:pPr marL="0" indent="0">
              <a:buNone/>
            </a:pPr>
            <a:endParaRPr lang="en-US" sz="2400" b="0" i="0" dirty="0" smtClean="0">
              <a:effectLst/>
              <a:latin typeface="TimesTen-Roman"/>
            </a:endParaRPr>
          </a:p>
        </p:txBody>
      </p:sp>
      <p:pic>
        <p:nvPicPr>
          <p:cNvPr id="5" name="Picture 4"/>
          <p:cNvPicPr>
            <a:picLocks noChangeAspect="1"/>
          </p:cNvPicPr>
          <p:nvPr/>
        </p:nvPicPr>
        <p:blipFill>
          <a:blip r:embed="rId2"/>
          <a:stretch>
            <a:fillRect/>
          </a:stretch>
        </p:blipFill>
        <p:spPr>
          <a:xfrm>
            <a:off x="7418105" y="2604750"/>
            <a:ext cx="4359348" cy="3709331"/>
          </a:xfrm>
          <a:prstGeom prst="rect">
            <a:avLst/>
          </a:prstGeom>
        </p:spPr>
      </p:pic>
      <p:pic>
        <p:nvPicPr>
          <p:cNvPr id="7" name="Picture 6"/>
          <p:cNvPicPr>
            <a:picLocks noChangeAspect="1"/>
          </p:cNvPicPr>
          <p:nvPr/>
        </p:nvPicPr>
        <p:blipFill>
          <a:blip r:embed="rId3"/>
          <a:stretch>
            <a:fillRect/>
          </a:stretch>
        </p:blipFill>
        <p:spPr>
          <a:xfrm>
            <a:off x="160687" y="2055813"/>
            <a:ext cx="6393037" cy="4306076"/>
          </a:xfrm>
          <a:prstGeom prst="rect">
            <a:avLst/>
          </a:prstGeom>
        </p:spPr>
      </p:pic>
    </p:spTree>
    <p:extLst>
      <p:ext uri="{BB962C8B-B14F-4D97-AF65-F5344CB8AC3E}">
        <p14:creationId xmlns:p14="http://schemas.microsoft.com/office/powerpoint/2010/main" val="25572501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00EDD19-6802-4EC3-95CE-CFFAB042CF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D17FF6-DC52-227C-AB11-50DBE4A3D2E4}"/>
              </a:ext>
            </a:extLst>
          </p:cNvPr>
          <p:cNvSpPr>
            <a:spLocks noGrp="1"/>
          </p:cNvSpPr>
          <p:nvPr>
            <p:ph type="title"/>
          </p:nvPr>
        </p:nvSpPr>
        <p:spPr>
          <a:xfrm>
            <a:off x="838200" y="365125"/>
            <a:ext cx="10515600" cy="1325563"/>
          </a:xfrm>
        </p:spPr>
        <p:txBody>
          <a:bodyPr>
            <a:normAutofit/>
          </a:bodyPr>
          <a:lstStyle/>
          <a:p>
            <a:r>
              <a:rPr lang="en-US" sz="5400"/>
              <a:t>1. SOFTWARE MODELING </a:t>
            </a:r>
          </a:p>
        </p:txBody>
      </p:sp>
      <p:sp>
        <p:nvSpPr>
          <p:cNvPr id="3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FC85176-AD43-EAE6-AD15-1A882F3ACBAB}"/>
              </a:ext>
            </a:extLst>
          </p:cNvPr>
          <p:cNvSpPr>
            <a:spLocks noGrp="1"/>
          </p:cNvSpPr>
          <p:nvPr>
            <p:ph idx="1"/>
          </p:nvPr>
        </p:nvSpPr>
        <p:spPr>
          <a:xfrm>
            <a:off x="838200" y="1929384"/>
            <a:ext cx="10515600" cy="4251960"/>
          </a:xfrm>
        </p:spPr>
        <p:txBody>
          <a:bodyPr>
            <a:normAutofit fontScale="92500" lnSpcReduction="20000"/>
          </a:bodyPr>
          <a:lstStyle/>
          <a:p>
            <a:r>
              <a:rPr lang="en-US" sz="2400" dirty="0">
                <a:latin typeface="TimesTen-Roman"/>
              </a:rPr>
              <a:t>Modeling is widely used in science </a:t>
            </a:r>
            <a:r>
              <a:rPr lang="en-US" sz="2400" dirty="0" smtClean="0">
                <a:latin typeface="TimesTen-Roman"/>
              </a:rPr>
              <a:t>and engineering </a:t>
            </a:r>
            <a:r>
              <a:rPr lang="en-US" sz="2400" dirty="0">
                <a:latin typeface="TimesTen-Roman"/>
              </a:rPr>
              <a:t>to provide abstractions of a system at some level of precision and detail</a:t>
            </a:r>
          </a:p>
          <a:p>
            <a:r>
              <a:rPr lang="en-US" sz="2400" b="0" i="0" dirty="0" smtClean="0">
                <a:effectLst/>
                <a:latin typeface="TimesTen-Roman"/>
              </a:rPr>
              <a:t>According </a:t>
            </a:r>
            <a:r>
              <a:rPr lang="en-US" sz="2400" b="0" i="0" dirty="0">
                <a:effectLst/>
                <a:latin typeface="TimesTen-Roman"/>
              </a:rPr>
              <a:t>to the Object Modeling Group (OMG), “modeling is the designing of software applications before coding.”</a:t>
            </a:r>
            <a:r>
              <a:rPr lang="en-US" sz="2400" dirty="0"/>
              <a:t> </a:t>
            </a:r>
          </a:p>
          <a:p>
            <a:pPr>
              <a:lnSpc>
                <a:spcPct val="120000"/>
              </a:lnSpc>
            </a:pPr>
            <a:r>
              <a:rPr lang="en-US" sz="2400" b="0" i="0" dirty="0">
                <a:effectLst/>
                <a:latin typeface="TimesTen-Roman"/>
              </a:rPr>
              <a:t>In model-based software design and development, software modeling is used as an essential part of the software development process. </a:t>
            </a:r>
          </a:p>
          <a:p>
            <a:pPr>
              <a:lnSpc>
                <a:spcPct val="120000"/>
              </a:lnSpc>
            </a:pPr>
            <a:r>
              <a:rPr lang="en-US" sz="2400" b="0" i="0" dirty="0">
                <a:effectLst/>
                <a:latin typeface="TimesTen-Roman"/>
              </a:rPr>
              <a:t>A better understanding of a system can be obtained by considering it from different perspectives (multiple views)</a:t>
            </a:r>
            <a:r>
              <a:rPr lang="en-US" sz="1100" b="0" i="0" dirty="0">
                <a:effectLst/>
                <a:latin typeface="TimesTen-Roman"/>
              </a:rPr>
              <a:t>: </a:t>
            </a:r>
            <a:r>
              <a:rPr lang="en-US" sz="2400" b="0" i="0" dirty="0">
                <a:effectLst/>
                <a:latin typeface="TimesTen-Roman"/>
              </a:rPr>
              <a:t>requirements models, static models, and dynamic models of the software system</a:t>
            </a:r>
            <a:r>
              <a:rPr lang="en-US" sz="1050" dirty="0"/>
              <a:t> </a:t>
            </a:r>
          </a:p>
          <a:p>
            <a:pPr>
              <a:lnSpc>
                <a:spcPct val="120000"/>
              </a:lnSpc>
            </a:pPr>
            <a:r>
              <a:rPr lang="en-US" sz="2400" b="0" i="0" dirty="0">
                <a:effectLst/>
                <a:latin typeface="TimesTen-Roman"/>
              </a:rPr>
              <a:t>A graphical modeling language such as UML helps in developing, understanding, and communicating the different views.</a:t>
            </a:r>
            <a:endParaRPr lang="en-US" sz="4400" dirty="0">
              <a:latin typeface="TimesTen-Roman"/>
            </a:endParaRPr>
          </a:p>
          <a:p>
            <a:endParaRPr lang="en-US" sz="2200" dirty="0"/>
          </a:p>
        </p:txBody>
      </p:sp>
    </p:spTree>
    <p:extLst>
      <p:ext uri="{BB962C8B-B14F-4D97-AF65-F5344CB8AC3E}">
        <p14:creationId xmlns:p14="http://schemas.microsoft.com/office/powerpoint/2010/main" val="36646913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00EDD19-6802-4EC3-95CE-CFFAB042CF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D17FF6-DC52-227C-AB11-50DBE4A3D2E4}"/>
              </a:ext>
            </a:extLst>
          </p:cNvPr>
          <p:cNvSpPr>
            <a:spLocks noGrp="1"/>
          </p:cNvSpPr>
          <p:nvPr>
            <p:ph type="title"/>
          </p:nvPr>
        </p:nvSpPr>
        <p:spPr>
          <a:xfrm>
            <a:off x="838200" y="365125"/>
            <a:ext cx="10515600" cy="1325563"/>
          </a:xfrm>
        </p:spPr>
        <p:txBody>
          <a:bodyPr>
            <a:normAutofit/>
          </a:bodyPr>
          <a:lstStyle/>
          <a:p>
            <a:r>
              <a:rPr lang="en-US" sz="4200" dirty="0"/>
              <a:t>2. OBJECT-ORIENTED METHODS AND THE UNIFIED MODELING LANGUAGE </a:t>
            </a:r>
          </a:p>
        </p:txBody>
      </p:sp>
      <p:sp>
        <p:nvSpPr>
          <p:cNvPr id="3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FC85176-AD43-EAE6-AD15-1A882F3ACBAB}"/>
              </a:ext>
            </a:extLst>
          </p:cNvPr>
          <p:cNvSpPr>
            <a:spLocks noGrp="1"/>
          </p:cNvSpPr>
          <p:nvPr>
            <p:ph idx="1"/>
          </p:nvPr>
        </p:nvSpPr>
        <p:spPr>
          <a:xfrm>
            <a:off x="838200" y="1929384"/>
            <a:ext cx="5615609" cy="4251960"/>
          </a:xfrm>
        </p:spPr>
        <p:txBody>
          <a:bodyPr>
            <a:normAutofit/>
          </a:bodyPr>
          <a:lstStyle/>
          <a:p>
            <a:pPr marL="342900" indent="-342900">
              <a:lnSpc>
                <a:spcPct val="100000"/>
              </a:lnSpc>
              <a:spcBef>
                <a:spcPts val="600"/>
              </a:spcBef>
              <a:spcAft>
                <a:spcPts val="600"/>
              </a:spcAft>
              <a:buFont typeface="Arial" panose="020B0604020202020204" pitchFamily="34" charset="0"/>
              <a:buChar char="•"/>
            </a:pPr>
            <a:r>
              <a:rPr lang="en-US" sz="2200" b="0" i="0" dirty="0">
                <a:effectLst/>
                <a:latin typeface="TimesTen-Roman"/>
              </a:rPr>
              <a:t>Object-oriented methods are based on the concepts of information hiding, classes,</a:t>
            </a:r>
            <a:r>
              <a:rPr lang="en-US" sz="2200" b="0" i="0" dirty="0">
                <a:effectLst/>
                <a:latin typeface="+mj-lt"/>
                <a:ea typeface="+mj-ea"/>
                <a:cs typeface="+mj-cs"/>
              </a:rPr>
              <a:t> </a:t>
            </a:r>
            <a:r>
              <a:rPr lang="en-US" sz="2200" b="0" i="0" dirty="0">
                <a:effectLst/>
                <a:latin typeface="TimesTen-Roman"/>
              </a:rPr>
              <a:t>and inheritance.</a:t>
            </a:r>
            <a:r>
              <a:rPr lang="en-US" sz="2200" dirty="0"/>
              <a:t> </a:t>
            </a:r>
          </a:p>
          <a:p>
            <a:pPr marL="342900" indent="-342900">
              <a:lnSpc>
                <a:spcPct val="100000"/>
              </a:lnSpc>
              <a:spcBef>
                <a:spcPts val="600"/>
              </a:spcBef>
              <a:spcAft>
                <a:spcPts val="600"/>
              </a:spcAft>
              <a:buFont typeface="Arial" panose="020B0604020202020204" pitchFamily="34" charset="0"/>
              <a:buChar char="•"/>
            </a:pPr>
            <a:r>
              <a:rPr lang="en-US" sz="2200" b="0" i="0" dirty="0">
                <a:effectLst/>
                <a:latin typeface="TimesTen-Roman"/>
              </a:rPr>
              <a:t>the Unified Modeling Language (UML) was developed to provide a standardized graphical language and notation for describing object-oriented models. However, because UML is methodology-independent, it needs to be used together with an object-oriented analysis and design method.</a:t>
            </a:r>
            <a:r>
              <a:rPr lang="en-US" sz="2200" dirty="0"/>
              <a:t> </a:t>
            </a:r>
            <a:endParaRPr lang="en-US" sz="2200" dirty="0">
              <a:latin typeface="+mj-lt"/>
              <a:ea typeface="+mj-ea"/>
              <a:cs typeface="+mj-cs"/>
            </a:endParaRPr>
          </a:p>
        </p:txBody>
      </p:sp>
      <p:pic>
        <p:nvPicPr>
          <p:cNvPr id="6" name="Picture 5">
            <a:extLst>
              <a:ext uri="{FF2B5EF4-FFF2-40B4-BE49-F238E27FC236}">
                <a16:creationId xmlns:a16="http://schemas.microsoft.com/office/drawing/2014/main" id="{D77622B1-06D6-3DE5-E88E-8A84A63DF93E}"/>
              </a:ext>
            </a:extLst>
          </p:cNvPr>
          <p:cNvPicPr>
            <a:picLocks noChangeAspect="1"/>
          </p:cNvPicPr>
          <p:nvPr/>
        </p:nvPicPr>
        <p:blipFill>
          <a:blip r:embed="rId3"/>
          <a:stretch>
            <a:fillRect/>
          </a:stretch>
        </p:blipFill>
        <p:spPr>
          <a:xfrm>
            <a:off x="6757084" y="1929384"/>
            <a:ext cx="5128592" cy="4799361"/>
          </a:xfrm>
          <a:prstGeom prst="rect">
            <a:avLst/>
          </a:prstGeom>
        </p:spPr>
      </p:pic>
    </p:spTree>
    <p:extLst>
      <p:ext uri="{BB962C8B-B14F-4D97-AF65-F5344CB8AC3E}">
        <p14:creationId xmlns:p14="http://schemas.microsoft.com/office/powerpoint/2010/main" val="39001889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00EDD19-6802-4EC3-95CE-CFFAB042CF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D17FF6-DC52-227C-AB11-50DBE4A3D2E4}"/>
              </a:ext>
            </a:extLst>
          </p:cNvPr>
          <p:cNvSpPr>
            <a:spLocks noGrp="1"/>
          </p:cNvSpPr>
          <p:nvPr>
            <p:ph type="title"/>
          </p:nvPr>
        </p:nvSpPr>
        <p:spPr>
          <a:xfrm>
            <a:off x="838200" y="365125"/>
            <a:ext cx="10515600" cy="1325563"/>
          </a:xfrm>
        </p:spPr>
        <p:txBody>
          <a:bodyPr>
            <a:normAutofit/>
          </a:bodyPr>
          <a:lstStyle/>
          <a:p>
            <a:r>
              <a:rPr lang="en-US" sz="4200" dirty="0"/>
              <a:t>2. OBJECT-ORIENTED METHODS AND THE UNIFIED MODELING LANGUAGE </a:t>
            </a:r>
          </a:p>
        </p:txBody>
      </p:sp>
      <p:sp>
        <p:nvSpPr>
          <p:cNvPr id="3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FC85176-AD43-EAE6-AD15-1A882F3ACBAB}"/>
              </a:ext>
            </a:extLst>
          </p:cNvPr>
          <p:cNvSpPr>
            <a:spLocks noGrp="1"/>
          </p:cNvSpPr>
          <p:nvPr>
            <p:ph idx="1"/>
          </p:nvPr>
        </p:nvSpPr>
        <p:spPr>
          <a:xfrm>
            <a:off x="838199" y="1929384"/>
            <a:ext cx="11194775" cy="4251960"/>
          </a:xfrm>
        </p:spPr>
        <p:txBody>
          <a:bodyPr>
            <a:noAutofit/>
          </a:bodyPr>
          <a:lstStyle/>
          <a:p>
            <a:pPr marL="342900" indent="-342900">
              <a:lnSpc>
                <a:spcPct val="100000"/>
              </a:lnSpc>
              <a:spcBef>
                <a:spcPts val="0"/>
              </a:spcBef>
              <a:spcAft>
                <a:spcPts val="600"/>
              </a:spcAft>
              <a:buFont typeface="Arial" panose="020B0604020202020204" pitchFamily="34" charset="0"/>
              <a:buChar char="•"/>
            </a:pPr>
            <a:r>
              <a:rPr lang="en-US" sz="2200" b="0" i="0" dirty="0">
                <a:effectLst/>
                <a:latin typeface="TimesTen-Roman"/>
              </a:rPr>
              <a:t>Modern object-oriented analysis and design methods are model-based and use a combination of use case modeling, static modeling, state machine modeling, and object interaction modeling. </a:t>
            </a:r>
          </a:p>
          <a:p>
            <a:pPr marL="342900" indent="-342900">
              <a:lnSpc>
                <a:spcPct val="100000"/>
              </a:lnSpc>
              <a:spcBef>
                <a:spcPts val="0"/>
              </a:spcBef>
              <a:spcAft>
                <a:spcPts val="600"/>
              </a:spcAft>
              <a:buFont typeface="Arial" panose="020B0604020202020204" pitchFamily="34" charset="0"/>
              <a:buChar char="•"/>
            </a:pPr>
            <a:r>
              <a:rPr lang="en-US" sz="2200" b="0" i="0" dirty="0">
                <a:effectLst/>
                <a:latin typeface="TimesTen-Roman"/>
              </a:rPr>
              <a:t>Almost all modern object-oriented methods use the UML notation for describing software requirements, analysis, and design models.</a:t>
            </a:r>
          </a:p>
          <a:p>
            <a:pPr marL="342900" indent="-342900">
              <a:lnSpc>
                <a:spcPct val="100000"/>
              </a:lnSpc>
              <a:spcBef>
                <a:spcPts val="0"/>
              </a:spcBef>
              <a:spcAft>
                <a:spcPts val="600"/>
              </a:spcAft>
              <a:buFont typeface="Arial" panose="020B0604020202020204" pitchFamily="34" charset="0"/>
              <a:buChar char="•"/>
            </a:pPr>
            <a:r>
              <a:rPr lang="en-US" sz="2200" b="0" i="0" dirty="0">
                <a:effectLst/>
                <a:latin typeface="TimesTen-Roman"/>
              </a:rPr>
              <a:t>In </a:t>
            </a:r>
            <a:r>
              <a:rPr lang="en-US" sz="2200" b="1" i="0" dirty="0">
                <a:effectLst/>
                <a:latin typeface="TimesTen-Bold"/>
              </a:rPr>
              <a:t>use case modeling</a:t>
            </a:r>
            <a:r>
              <a:rPr lang="en-US" sz="2200" b="0" i="0" dirty="0">
                <a:effectLst/>
                <a:latin typeface="TimesTen-Roman"/>
              </a:rPr>
              <a:t>, the functional requirements of the system are defined in terms of use cases and actors.</a:t>
            </a:r>
          </a:p>
          <a:p>
            <a:pPr marL="342900" indent="-342900">
              <a:lnSpc>
                <a:spcPct val="100000"/>
              </a:lnSpc>
              <a:spcBef>
                <a:spcPts val="0"/>
              </a:spcBef>
              <a:spcAft>
                <a:spcPts val="600"/>
              </a:spcAft>
              <a:buFont typeface="Arial" panose="020B0604020202020204" pitchFamily="34" charset="0"/>
              <a:buChar char="•"/>
            </a:pPr>
            <a:r>
              <a:rPr lang="en-US" sz="2200" b="1" i="0" dirty="0">
                <a:effectLst/>
                <a:latin typeface="TimesTen-Bold"/>
              </a:rPr>
              <a:t>Static modeling </a:t>
            </a:r>
            <a:r>
              <a:rPr lang="en-US" sz="2200" b="0" i="0" dirty="0">
                <a:effectLst/>
                <a:latin typeface="TimesTen-Roman"/>
              </a:rPr>
              <a:t>provides a structural view of the system. Classes are defined in terms of their attributes, as well as their relationships with other classes. </a:t>
            </a:r>
          </a:p>
          <a:p>
            <a:pPr marL="342900" indent="-342900">
              <a:lnSpc>
                <a:spcPct val="100000"/>
              </a:lnSpc>
              <a:spcBef>
                <a:spcPts val="0"/>
              </a:spcBef>
              <a:spcAft>
                <a:spcPts val="600"/>
              </a:spcAft>
              <a:buFont typeface="Arial" panose="020B0604020202020204" pitchFamily="34" charset="0"/>
              <a:buChar char="•"/>
            </a:pPr>
            <a:r>
              <a:rPr lang="en-US" sz="2200" b="1" i="0" dirty="0">
                <a:effectLst/>
                <a:latin typeface="TimesTen-Bold"/>
              </a:rPr>
              <a:t>Dynamic modeling </a:t>
            </a:r>
            <a:r>
              <a:rPr lang="en-US" sz="2200" b="0" i="0" dirty="0">
                <a:effectLst/>
                <a:latin typeface="TimesTen-Roman"/>
              </a:rPr>
              <a:t>provides a behavioral view of the system. The use cases are realized to show the interaction among participating objects. Object interaction diagrams are developed to show how objects communicate with each other to realize the use case. The state-dependent aspects of the system are defined with </a:t>
            </a:r>
            <a:r>
              <a:rPr lang="en-US" sz="2200" b="0" i="0" dirty="0" err="1">
                <a:effectLst/>
                <a:latin typeface="TimesTen-Roman"/>
              </a:rPr>
              <a:t>statecharts</a:t>
            </a:r>
            <a:endParaRPr lang="en-US" sz="2200" dirty="0">
              <a:latin typeface="+mj-lt"/>
              <a:ea typeface="+mj-ea"/>
              <a:cs typeface="+mj-cs"/>
            </a:endParaRPr>
          </a:p>
        </p:txBody>
      </p:sp>
    </p:spTree>
    <p:extLst>
      <p:ext uri="{BB962C8B-B14F-4D97-AF65-F5344CB8AC3E}">
        <p14:creationId xmlns:p14="http://schemas.microsoft.com/office/powerpoint/2010/main" val="28630031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16263</TotalTime>
  <Words>1931</Words>
  <Application>Microsoft Office PowerPoint</Application>
  <PresentationFormat>Widescreen</PresentationFormat>
  <Paragraphs>117</Paragraphs>
  <Slides>22</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FranklinGothic-Demi</vt:lpstr>
      <vt:lpstr>MTSY</vt:lpstr>
      <vt:lpstr>TimesTen-Bold</vt:lpstr>
      <vt:lpstr>TimesTen-Italic</vt:lpstr>
      <vt:lpstr>TimesTen-Roman</vt:lpstr>
      <vt:lpstr>ZapfDingbats</vt:lpstr>
      <vt:lpstr>Arial</vt:lpstr>
      <vt:lpstr>Calibri</vt:lpstr>
      <vt:lpstr>Calibri Light</vt:lpstr>
      <vt:lpstr>Office Theme</vt:lpstr>
      <vt:lpstr>Chapter 1: Introduction </vt:lpstr>
      <vt:lpstr>Contents</vt:lpstr>
      <vt:lpstr>Why design?</vt:lpstr>
      <vt:lpstr>Why design?</vt:lpstr>
      <vt:lpstr>Why design?</vt:lpstr>
      <vt:lpstr>Why design?</vt:lpstr>
      <vt:lpstr>1. SOFTWARE MODELING </vt:lpstr>
      <vt:lpstr>2. OBJECT-ORIENTED METHODS AND THE UNIFIED MODELING LANGUAGE </vt:lpstr>
      <vt:lpstr>2. OBJECT-ORIENTED METHODS AND THE UNIFIED MODELING LANGUAGE </vt:lpstr>
      <vt:lpstr>3. SOFTWARE ARCHITECTURAL DESIGN </vt:lpstr>
      <vt:lpstr>4. METHOD AND NOTATION </vt:lpstr>
      <vt:lpstr>4. METHOD AND NOTATION </vt:lpstr>
      <vt:lpstr>5. COMET: A UML-BASED SOFTWARE MODELING AND DESIGN METHOD FOR SOFTWARE APPLICATIONS </vt:lpstr>
      <vt:lpstr>6. UML AS A STANDARD </vt:lpstr>
      <vt:lpstr>6.1 Model-Driven Architecture with UML </vt:lpstr>
      <vt:lpstr>7. MULTIPLE VIEWS OF SOFTWARE ARCHITECTURE </vt:lpstr>
      <vt:lpstr>7. MULTIPLE VIEWS OF SOFTWARE ARCHITECTURE </vt:lpstr>
      <vt:lpstr>7. MULTIPLE VIEWS OF SOFTWARE ARCHITECTURE </vt:lpstr>
      <vt:lpstr>7. MULTIPLE VIEWS OF SOFTWARE ARCHITECTURE </vt:lpstr>
      <vt:lpstr>7. MULTIPLE VIEWS OF SOFTWARE ARCHITECTURE </vt:lpstr>
      <vt:lpstr>8. EVOLUTION OF SOFTWARE MODELING AND DESIGN METHODS </vt:lpstr>
      <vt:lpstr>9. EVOLUTION OF OBJECT-ORIENTED ANALYSIS   AND DESIGN METHODS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Hue Chu Thi Minh</dc:creator>
  <cp:lastModifiedBy>Phong Phạm</cp:lastModifiedBy>
  <cp:revision>213</cp:revision>
  <dcterms:created xsi:type="dcterms:W3CDTF">2023-08-12T02:23:53Z</dcterms:created>
  <dcterms:modified xsi:type="dcterms:W3CDTF">2024-09-06T03:19:50Z</dcterms:modified>
</cp:coreProperties>
</file>